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bin" ContentType="application/vnd.openxmlformats-officedocument.oleObject"/>
  <Override PartName="/ppt/notesSlides/notesSlide21.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22.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23.xml" ContentType="application/vnd.openxmlformats-officedocument.presentationml.notesSlide+xml"/>
  <Override PartName="/ppt/embeddings/oleObject13.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4.bin" ContentType="application/vnd.openxmlformats-officedocument.oleObject"/>
  <Override PartName="/ppt/notesSlides/notesSlide26.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27.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28.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257" r:id="rId4"/>
    <p:sldId id="273" r:id="rId5"/>
    <p:sldId id="295" r:id="rId6"/>
    <p:sldId id="258" r:id="rId7"/>
    <p:sldId id="274" r:id="rId8"/>
    <p:sldId id="260" r:id="rId9"/>
    <p:sldId id="276" r:id="rId10"/>
    <p:sldId id="277" r:id="rId11"/>
    <p:sldId id="275" r:id="rId12"/>
    <p:sldId id="289" r:id="rId13"/>
    <p:sldId id="265" r:id="rId14"/>
    <p:sldId id="266" r:id="rId15"/>
    <p:sldId id="267" r:id="rId16"/>
    <p:sldId id="268" r:id="rId17"/>
    <p:sldId id="269" r:id="rId18"/>
    <p:sldId id="288" r:id="rId19"/>
    <p:sldId id="287" r:id="rId20"/>
    <p:sldId id="261" r:id="rId21"/>
    <p:sldId id="284" r:id="rId22"/>
    <p:sldId id="285" r:id="rId23"/>
    <p:sldId id="290" r:id="rId24"/>
    <p:sldId id="262" r:id="rId25"/>
    <p:sldId id="280" r:id="rId26"/>
    <p:sldId id="281" r:id="rId27"/>
    <p:sldId id="282" r:id="rId28"/>
    <p:sldId id="292" r:id="rId29"/>
    <p:sldId id="263" r:id="rId30"/>
    <p:sldId id="264"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00" autoAdjust="0"/>
  </p:normalViewPr>
  <p:slideViewPr>
    <p:cSldViewPr snapToGrid="0" snapToObjects="1">
      <p:cViewPr varScale="1">
        <p:scale>
          <a:sx n="65" d="100"/>
          <a:sy n="65" d="100"/>
        </p:scale>
        <p:origin x="-172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0BFBA-D8F3-E843-9FFC-1D07231A43E2}" type="datetimeFigureOut">
              <a:rPr kumimoji="1" lang="ja-JP" altLang="en-US" smtClean="0"/>
              <a:t>11/11/18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5C4A7-35BC-5049-BA25-40424B61B617}" type="slidenum">
              <a:rPr kumimoji="1" lang="ja-JP" altLang="en-US" smtClean="0"/>
              <a:t>‹#›</a:t>
            </a:fld>
            <a:endParaRPr kumimoji="1" lang="ja-JP" altLang="en-US"/>
          </a:p>
        </p:txBody>
      </p:sp>
    </p:spTree>
    <p:extLst>
      <p:ext uri="{BB962C8B-B14F-4D97-AF65-F5344CB8AC3E}">
        <p14:creationId xmlns:p14="http://schemas.microsoft.com/office/powerpoint/2010/main" val="190456164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a:t>
            </a:fld>
            <a:endParaRPr kumimoji="1" lang="ja-JP" altLang="en-US"/>
          </a:p>
        </p:txBody>
      </p:sp>
    </p:spTree>
    <p:extLst>
      <p:ext uri="{BB962C8B-B14F-4D97-AF65-F5344CB8AC3E}">
        <p14:creationId xmlns:p14="http://schemas.microsoft.com/office/powerpoint/2010/main" val="22076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10</a:t>
            </a:fld>
            <a:endParaRPr kumimoji="1" lang="ja-JP" altLang="en-US"/>
          </a:p>
        </p:txBody>
      </p:sp>
    </p:spTree>
    <p:extLst>
      <p:ext uri="{BB962C8B-B14F-4D97-AF65-F5344CB8AC3E}">
        <p14:creationId xmlns:p14="http://schemas.microsoft.com/office/powerpoint/2010/main" val="298669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11</a:t>
            </a:fld>
            <a:endParaRPr kumimoji="1" lang="ja-JP" altLang="en-US"/>
          </a:p>
        </p:txBody>
      </p:sp>
    </p:spTree>
    <p:extLst>
      <p:ext uri="{BB962C8B-B14F-4D97-AF65-F5344CB8AC3E}">
        <p14:creationId xmlns:p14="http://schemas.microsoft.com/office/powerpoint/2010/main" val="17287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12</a:t>
            </a:fld>
            <a:endParaRPr kumimoji="1" lang="ja-JP" altLang="en-US"/>
          </a:p>
        </p:txBody>
      </p:sp>
    </p:spTree>
    <p:extLst>
      <p:ext uri="{BB962C8B-B14F-4D97-AF65-F5344CB8AC3E}">
        <p14:creationId xmlns:p14="http://schemas.microsoft.com/office/powerpoint/2010/main" val="416203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13</a:t>
            </a:fld>
            <a:endParaRPr kumimoji="1" lang="ja-JP" altLang="en-US"/>
          </a:p>
        </p:txBody>
      </p:sp>
    </p:spTree>
    <p:extLst>
      <p:ext uri="{BB962C8B-B14F-4D97-AF65-F5344CB8AC3E}">
        <p14:creationId xmlns:p14="http://schemas.microsoft.com/office/powerpoint/2010/main" val="258266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14</a:t>
            </a:fld>
            <a:endParaRPr kumimoji="1" lang="ja-JP" altLang="en-US"/>
          </a:p>
        </p:txBody>
      </p:sp>
    </p:spTree>
    <p:extLst>
      <p:ext uri="{BB962C8B-B14F-4D97-AF65-F5344CB8AC3E}">
        <p14:creationId xmlns:p14="http://schemas.microsoft.com/office/powerpoint/2010/main" val="133985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15</a:t>
            </a:fld>
            <a:endParaRPr kumimoji="1" lang="ja-JP" altLang="en-US"/>
          </a:p>
        </p:txBody>
      </p:sp>
    </p:spTree>
    <p:extLst>
      <p:ext uri="{BB962C8B-B14F-4D97-AF65-F5344CB8AC3E}">
        <p14:creationId xmlns:p14="http://schemas.microsoft.com/office/powerpoint/2010/main" val="401777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16</a:t>
            </a:fld>
            <a:endParaRPr kumimoji="1" lang="ja-JP" altLang="en-US"/>
          </a:p>
        </p:txBody>
      </p:sp>
    </p:spTree>
    <p:extLst>
      <p:ext uri="{BB962C8B-B14F-4D97-AF65-F5344CB8AC3E}">
        <p14:creationId xmlns:p14="http://schemas.microsoft.com/office/powerpoint/2010/main" val="337198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17</a:t>
            </a:fld>
            <a:endParaRPr kumimoji="1" lang="ja-JP" altLang="en-US"/>
          </a:p>
        </p:txBody>
      </p:sp>
    </p:spTree>
    <p:extLst>
      <p:ext uri="{BB962C8B-B14F-4D97-AF65-F5344CB8AC3E}">
        <p14:creationId xmlns:p14="http://schemas.microsoft.com/office/powerpoint/2010/main" val="1755655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18</a:t>
            </a:fld>
            <a:endParaRPr kumimoji="1" lang="ja-JP" altLang="en-US"/>
          </a:p>
        </p:txBody>
      </p:sp>
    </p:spTree>
    <p:extLst>
      <p:ext uri="{BB962C8B-B14F-4D97-AF65-F5344CB8AC3E}">
        <p14:creationId xmlns:p14="http://schemas.microsoft.com/office/powerpoint/2010/main" val="2013832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19</a:t>
            </a:fld>
            <a:endParaRPr kumimoji="1" lang="ja-JP" altLang="en-US"/>
          </a:p>
        </p:txBody>
      </p:sp>
    </p:spTree>
    <p:extLst>
      <p:ext uri="{BB962C8B-B14F-4D97-AF65-F5344CB8AC3E}">
        <p14:creationId xmlns:p14="http://schemas.microsoft.com/office/powerpoint/2010/main" val="201383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肖像権保護の観点から　画像は削除。</a:t>
            </a:r>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a:t>
            </a:fld>
            <a:endParaRPr kumimoji="1" lang="ja-JP" altLang="en-US"/>
          </a:p>
        </p:txBody>
      </p:sp>
    </p:spTree>
    <p:extLst>
      <p:ext uri="{BB962C8B-B14F-4D97-AF65-F5344CB8AC3E}">
        <p14:creationId xmlns:p14="http://schemas.microsoft.com/office/powerpoint/2010/main" val="22076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20</a:t>
            </a:fld>
            <a:endParaRPr kumimoji="1" lang="ja-JP" altLang="en-US"/>
          </a:p>
        </p:txBody>
      </p:sp>
    </p:spTree>
    <p:extLst>
      <p:ext uri="{BB962C8B-B14F-4D97-AF65-F5344CB8AC3E}">
        <p14:creationId xmlns:p14="http://schemas.microsoft.com/office/powerpoint/2010/main" val="553936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21</a:t>
            </a:fld>
            <a:endParaRPr kumimoji="1" lang="ja-JP" altLang="en-US"/>
          </a:p>
        </p:txBody>
      </p:sp>
    </p:spTree>
    <p:extLst>
      <p:ext uri="{BB962C8B-B14F-4D97-AF65-F5344CB8AC3E}">
        <p14:creationId xmlns:p14="http://schemas.microsoft.com/office/powerpoint/2010/main" val="55393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22</a:t>
            </a:fld>
            <a:endParaRPr kumimoji="1" lang="ja-JP" altLang="en-US"/>
          </a:p>
        </p:txBody>
      </p:sp>
    </p:spTree>
    <p:extLst>
      <p:ext uri="{BB962C8B-B14F-4D97-AF65-F5344CB8AC3E}">
        <p14:creationId xmlns:p14="http://schemas.microsoft.com/office/powerpoint/2010/main" val="553936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23</a:t>
            </a:fld>
            <a:endParaRPr kumimoji="1" lang="ja-JP" altLang="en-US"/>
          </a:p>
        </p:txBody>
      </p:sp>
    </p:spTree>
    <p:extLst>
      <p:ext uri="{BB962C8B-B14F-4D97-AF65-F5344CB8AC3E}">
        <p14:creationId xmlns:p14="http://schemas.microsoft.com/office/powerpoint/2010/main" val="553936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24</a:t>
            </a:fld>
            <a:endParaRPr kumimoji="1" lang="ja-JP" altLang="en-US"/>
          </a:p>
        </p:txBody>
      </p:sp>
    </p:spTree>
    <p:extLst>
      <p:ext uri="{BB962C8B-B14F-4D97-AF65-F5344CB8AC3E}">
        <p14:creationId xmlns:p14="http://schemas.microsoft.com/office/powerpoint/2010/main" val="3833383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25</a:t>
            </a:fld>
            <a:endParaRPr kumimoji="1" lang="ja-JP" altLang="en-US"/>
          </a:p>
        </p:txBody>
      </p:sp>
    </p:spTree>
    <p:extLst>
      <p:ext uri="{BB962C8B-B14F-4D97-AF65-F5344CB8AC3E}">
        <p14:creationId xmlns:p14="http://schemas.microsoft.com/office/powerpoint/2010/main" val="57251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26</a:t>
            </a:fld>
            <a:endParaRPr kumimoji="1" lang="ja-JP" altLang="en-US"/>
          </a:p>
        </p:txBody>
      </p:sp>
    </p:spTree>
    <p:extLst>
      <p:ext uri="{BB962C8B-B14F-4D97-AF65-F5344CB8AC3E}">
        <p14:creationId xmlns:p14="http://schemas.microsoft.com/office/powerpoint/2010/main" val="3314289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27</a:t>
            </a:fld>
            <a:endParaRPr kumimoji="1" lang="ja-JP" altLang="en-US"/>
          </a:p>
        </p:txBody>
      </p:sp>
    </p:spTree>
    <p:extLst>
      <p:ext uri="{BB962C8B-B14F-4D97-AF65-F5344CB8AC3E}">
        <p14:creationId xmlns:p14="http://schemas.microsoft.com/office/powerpoint/2010/main" val="2953106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28</a:t>
            </a:fld>
            <a:endParaRPr kumimoji="1" lang="ja-JP" altLang="en-US"/>
          </a:p>
        </p:txBody>
      </p:sp>
    </p:spTree>
    <p:extLst>
      <p:ext uri="{BB962C8B-B14F-4D97-AF65-F5344CB8AC3E}">
        <p14:creationId xmlns:p14="http://schemas.microsoft.com/office/powerpoint/2010/main" val="1614657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29</a:t>
            </a:fld>
            <a:endParaRPr kumimoji="1" lang="ja-JP" altLang="en-US"/>
          </a:p>
        </p:txBody>
      </p:sp>
    </p:spTree>
    <p:extLst>
      <p:ext uri="{BB962C8B-B14F-4D97-AF65-F5344CB8AC3E}">
        <p14:creationId xmlns:p14="http://schemas.microsoft.com/office/powerpoint/2010/main" val="105661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3</a:t>
            </a:fld>
            <a:endParaRPr kumimoji="1" lang="ja-JP" altLang="en-US"/>
          </a:p>
        </p:txBody>
      </p:sp>
    </p:spTree>
    <p:extLst>
      <p:ext uri="{BB962C8B-B14F-4D97-AF65-F5344CB8AC3E}">
        <p14:creationId xmlns:p14="http://schemas.microsoft.com/office/powerpoint/2010/main" val="2959397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30</a:t>
            </a:fld>
            <a:endParaRPr kumimoji="1" lang="ja-JP" altLang="en-US"/>
          </a:p>
        </p:txBody>
      </p:sp>
    </p:spTree>
    <p:extLst>
      <p:ext uri="{BB962C8B-B14F-4D97-AF65-F5344CB8AC3E}">
        <p14:creationId xmlns:p14="http://schemas.microsoft.com/office/powerpoint/2010/main" val="7796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4</a:t>
            </a:fld>
            <a:endParaRPr kumimoji="1" lang="ja-JP" altLang="en-US"/>
          </a:p>
        </p:txBody>
      </p:sp>
    </p:spTree>
    <p:extLst>
      <p:ext uri="{BB962C8B-B14F-4D97-AF65-F5344CB8AC3E}">
        <p14:creationId xmlns:p14="http://schemas.microsoft.com/office/powerpoint/2010/main" val="295939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5</a:t>
            </a:fld>
            <a:endParaRPr kumimoji="1" lang="ja-JP" altLang="en-US"/>
          </a:p>
        </p:txBody>
      </p:sp>
    </p:spTree>
    <p:extLst>
      <p:ext uri="{BB962C8B-B14F-4D97-AF65-F5344CB8AC3E}">
        <p14:creationId xmlns:p14="http://schemas.microsoft.com/office/powerpoint/2010/main" val="295939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6</a:t>
            </a:fld>
            <a:endParaRPr kumimoji="1" lang="ja-JP" altLang="en-US"/>
          </a:p>
        </p:txBody>
      </p:sp>
    </p:spTree>
    <p:extLst>
      <p:ext uri="{BB962C8B-B14F-4D97-AF65-F5344CB8AC3E}">
        <p14:creationId xmlns:p14="http://schemas.microsoft.com/office/powerpoint/2010/main" val="305454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7</a:t>
            </a:fld>
            <a:endParaRPr kumimoji="1" lang="ja-JP" altLang="en-US"/>
          </a:p>
        </p:txBody>
      </p:sp>
    </p:spTree>
    <p:extLst>
      <p:ext uri="{BB962C8B-B14F-4D97-AF65-F5344CB8AC3E}">
        <p14:creationId xmlns:p14="http://schemas.microsoft.com/office/powerpoint/2010/main" val="305454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8</a:t>
            </a:fld>
            <a:endParaRPr kumimoji="1" lang="ja-JP" altLang="en-US"/>
          </a:p>
        </p:txBody>
      </p:sp>
    </p:spTree>
    <p:extLst>
      <p:ext uri="{BB962C8B-B14F-4D97-AF65-F5344CB8AC3E}">
        <p14:creationId xmlns:p14="http://schemas.microsoft.com/office/powerpoint/2010/main" val="97115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5C4A7-35BC-5049-BA25-40424B61B617}" type="slidenum">
              <a:rPr kumimoji="1" lang="ja-JP" altLang="en-US" smtClean="0"/>
              <a:t>9</a:t>
            </a:fld>
            <a:endParaRPr kumimoji="1" lang="ja-JP" altLang="en-US"/>
          </a:p>
        </p:txBody>
      </p:sp>
    </p:spTree>
    <p:extLst>
      <p:ext uri="{BB962C8B-B14F-4D97-AF65-F5344CB8AC3E}">
        <p14:creationId xmlns:p14="http://schemas.microsoft.com/office/powerpoint/2010/main" val="402558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ECD78-3C8E-49F2-8FAB-59489D168ABB}"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FECD78-3C8E-49F2-8FAB-59489D168ABB}" type="datetimeFigureOut">
              <a:rPr lang="en-US" smtClean="0"/>
              <a:t>11/11/18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FECD78-3C8E-49F2-8FAB-59489D168ABB}" type="datetimeFigureOut">
              <a:rPr lang="en-US" smtClean="0"/>
              <a:t>11/11/18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oleObject" Target="../embeddings/oleObject6.bin"/><Relationship Id="rId13"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1.xml"/><Relationship Id="rId4" Type="http://schemas.openxmlformats.org/officeDocument/2006/relationships/oleObject" Target="../embeddings/oleObject2.bin"/><Relationship Id="rId5" Type="http://schemas.openxmlformats.org/officeDocument/2006/relationships/image" Target="../media/image5.emf"/><Relationship Id="rId6" Type="http://schemas.openxmlformats.org/officeDocument/2006/relationships/oleObject" Target="../embeddings/oleObject3.bin"/><Relationship Id="rId7" Type="http://schemas.openxmlformats.org/officeDocument/2006/relationships/image" Target="../media/image6.emf"/><Relationship Id="rId8" Type="http://schemas.openxmlformats.org/officeDocument/2006/relationships/oleObject" Target="../embeddings/oleObject4.bin"/><Relationship Id="rId9" Type="http://schemas.openxmlformats.org/officeDocument/2006/relationships/image" Target="../media/image7.emf"/><Relationship Id="rId10"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oleObject" Target="../embeddings/oleObject11.bin"/><Relationship Id="rId13" Type="http://schemas.openxmlformats.org/officeDocument/2006/relationships/image" Target="../media/image9.emf"/><Relationship Id="rId14" Type="http://schemas.openxmlformats.org/officeDocument/2006/relationships/oleObject" Target="../embeddings/oleObject12.bin"/><Relationship Id="rId15"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22.xml"/><Relationship Id="rId4" Type="http://schemas.openxmlformats.org/officeDocument/2006/relationships/oleObject" Target="../embeddings/oleObject7.bin"/><Relationship Id="rId5" Type="http://schemas.openxmlformats.org/officeDocument/2006/relationships/image" Target="../media/image5.emf"/><Relationship Id="rId6" Type="http://schemas.openxmlformats.org/officeDocument/2006/relationships/oleObject" Target="../embeddings/oleObject8.bin"/><Relationship Id="rId7" Type="http://schemas.openxmlformats.org/officeDocument/2006/relationships/image" Target="../media/image6.emf"/><Relationship Id="rId8" Type="http://schemas.openxmlformats.org/officeDocument/2006/relationships/oleObject" Target="../embeddings/oleObject9.bin"/><Relationship Id="rId9" Type="http://schemas.openxmlformats.org/officeDocument/2006/relationships/image" Target="../media/image7.emf"/><Relationship Id="rId10"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3.bin"/><Relationship Id="rId5"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1.emf"/><Relationship Id="rId5" Type="http://schemas.openxmlformats.org/officeDocument/2006/relationships/oleObject" Target="../embeddings/oleObject14.bin"/><Relationship Id="rId6"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1.emf"/><Relationship Id="rId5" Type="http://schemas.openxmlformats.org/officeDocument/2006/relationships/oleObject" Target="../embeddings/oleObject15.bin"/><Relationship Id="rId6" Type="http://schemas.openxmlformats.org/officeDocument/2006/relationships/image" Target="../media/image10.emf"/><Relationship Id="rId7" Type="http://schemas.openxmlformats.org/officeDocument/2006/relationships/oleObject" Target="../embeddings/oleObject16.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1.emf"/><Relationship Id="rId5" Type="http://schemas.openxmlformats.org/officeDocument/2006/relationships/oleObject" Target="../embeddings/oleObject17.bin"/><Relationship Id="rId6" Type="http://schemas.openxmlformats.org/officeDocument/2006/relationships/image" Target="../media/image10.emf"/><Relationship Id="rId7" Type="http://schemas.openxmlformats.org/officeDocument/2006/relationships/oleObject" Target="../embeddings/oleObject18.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1.emf"/><Relationship Id="rId5" Type="http://schemas.openxmlformats.org/officeDocument/2006/relationships/oleObject" Target="../embeddings/oleObject19.bin"/><Relationship Id="rId6" Type="http://schemas.openxmlformats.org/officeDocument/2006/relationships/image" Target="../media/image10.emf"/><Relationship Id="rId7" Type="http://schemas.openxmlformats.org/officeDocument/2006/relationships/oleObject" Target="../embeddings/oleObject20.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0402" y="478369"/>
            <a:ext cx="8181148" cy="1015663"/>
          </a:xfrm>
          <a:prstGeom prst="rect">
            <a:avLst/>
          </a:prstGeom>
          <a:noFill/>
        </p:spPr>
        <p:txBody>
          <a:bodyPr wrap="square" rtlCol="0">
            <a:spAutoFit/>
          </a:bodyPr>
          <a:lstStyle/>
          <a:p>
            <a:pPr algn="ctr"/>
            <a:r>
              <a:rPr kumimoji="1" lang="ja-JP" altLang="en-US" sz="6000" dirty="0" smtClean="0"/>
              <a:t>著作権侵害とその害悪</a:t>
            </a:r>
            <a:endParaRPr kumimoji="1" lang="ja-JP" altLang="en-US" sz="6000" dirty="0"/>
          </a:p>
        </p:txBody>
      </p:sp>
      <p:sp>
        <p:nvSpPr>
          <p:cNvPr id="5" name="テキスト ボックス 4"/>
          <p:cNvSpPr txBox="1"/>
          <p:nvPr/>
        </p:nvSpPr>
        <p:spPr>
          <a:xfrm>
            <a:off x="3051436" y="5927205"/>
            <a:ext cx="5838964" cy="769441"/>
          </a:xfrm>
          <a:prstGeom prst="rect">
            <a:avLst/>
          </a:prstGeom>
          <a:noFill/>
        </p:spPr>
        <p:txBody>
          <a:bodyPr wrap="square" rtlCol="0">
            <a:spAutoFit/>
          </a:bodyPr>
          <a:lstStyle/>
          <a:p>
            <a:r>
              <a:rPr kumimoji="1" lang="ja-JP" altLang="en-US" sz="4400" dirty="0" smtClean="0">
                <a:solidFill>
                  <a:srgbClr val="FFFF00"/>
                </a:solidFill>
              </a:rPr>
              <a:t>中本研</a:t>
            </a:r>
            <a:r>
              <a:rPr kumimoji="1" lang="en-US" altLang="ja-JP" sz="4400" dirty="0" smtClean="0"/>
              <a:t>D</a:t>
            </a:r>
            <a:r>
              <a:rPr kumimoji="1" lang="ja-JP" altLang="en-US" sz="4400" dirty="0" smtClean="0"/>
              <a:t>１　鐵　紘由紀</a:t>
            </a:r>
            <a:endParaRPr kumimoji="1" lang="ja-JP" altLang="en-US" sz="4400" dirty="0"/>
          </a:p>
        </p:txBody>
      </p:sp>
      <p:sp>
        <p:nvSpPr>
          <p:cNvPr id="3" name="テキスト ボックス 2"/>
          <p:cNvSpPr txBox="1"/>
          <p:nvPr/>
        </p:nvSpPr>
        <p:spPr>
          <a:xfrm>
            <a:off x="3415998" y="2408877"/>
            <a:ext cx="3328409" cy="3170099"/>
          </a:xfrm>
          <a:prstGeom prst="rect">
            <a:avLst/>
          </a:prstGeom>
          <a:noFill/>
        </p:spPr>
        <p:txBody>
          <a:bodyPr wrap="square" rtlCol="0">
            <a:spAutoFit/>
          </a:bodyPr>
          <a:lstStyle/>
          <a:p>
            <a:r>
              <a:rPr kumimoji="1" lang="en-US" altLang="ja-JP" sz="3600" dirty="0" smtClean="0"/>
              <a:t>①</a:t>
            </a:r>
            <a:r>
              <a:rPr kumimoji="1" lang="ja-JP" altLang="en-US" sz="3600" dirty="0" smtClean="0"/>
              <a:t>　イントロ</a:t>
            </a:r>
            <a:endParaRPr kumimoji="1" lang="en-US" altLang="ja-JP" sz="3600" dirty="0" smtClean="0"/>
          </a:p>
          <a:p>
            <a:r>
              <a:rPr kumimoji="1" lang="ja-JP" altLang="ja-JP" sz="2800" dirty="0"/>
              <a:t>　</a:t>
            </a:r>
            <a:r>
              <a:rPr kumimoji="1" lang="ja-JP" altLang="en-US" sz="2800" dirty="0" smtClean="0"/>
              <a:t>・実例</a:t>
            </a:r>
            <a:r>
              <a:rPr kumimoji="1" lang="ja-JP" altLang="ja-JP" sz="2800" dirty="0"/>
              <a:t>　</a:t>
            </a:r>
            <a:r>
              <a:rPr kumimoji="1" lang="ja-JP" altLang="en-US" sz="2800" dirty="0" smtClean="0"/>
              <a:t>・著作権</a:t>
            </a:r>
            <a:endParaRPr kumimoji="1" lang="en-US" altLang="ja-JP" sz="2800" dirty="0" smtClean="0"/>
          </a:p>
          <a:p>
            <a:r>
              <a:rPr kumimoji="1" lang="ja-JP" altLang="ja-JP" sz="2800" dirty="0"/>
              <a:t>　</a:t>
            </a:r>
            <a:r>
              <a:rPr kumimoji="1" lang="ja-JP" altLang="en-US" sz="2800" dirty="0" smtClean="0"/>
              <a:t>・著作権侵害</a:t>
            </a:r>
            <a:endParaRPr kumimoji="1" lang="en-US" altLang="ja-JP" sz="2800" dirty="0" smtClean="0"/>
          </a:p>
          <a:p>
            <a:r>
              <a:rPr kumimoji="1" lang="en-US" altLang="ja-JP" sz="3600" dirty="0" smtClean="0"/>
              <a:t>②</a:t>
            </a:r>
            <a:r>
              <a:rPr kumimoji="1" lang="ja-JP" altLang="en-US" sz="3600" dirty="0" smtClean="0"/>
              <a:t>　目的</a:t>
            </a:r>
            <a:endParaRPr kumimoji="1" lang="en-US" altLang="ja-JP" sz="3600" dirty="0" smtClean="0"/>
          </a:p>
          <a:p>
            <a:endParaRPr kumimoji="1" lang="en-US" altLang="ja-JP" sz="3600" dirty="0" smtClean="0"/>
          </a:p>
          <a:p>
            <a:r>
              <a:rPr kumimoji="1" lang="en-US" altLang="ja-JP" sz="3600" dirty="0" smtClean="0"/>
              <a:t>③</a:t>
            </a:r>
            <a:r>
              <a:rPr kumimoji="1" lang="ja-JP" altLang="en-US" sz="3600" dirty="0" smtClean="0"/>
              <a:t>　手法</a:t>
            </a:r>
            <a:endParaRPr kumimoji="1" lang="en-US" altLang="ja-JP" sz="3600" dirty="0" smtClean="0"/>
          </a:p>
        </p:txBody>
      </p:sp>
      <p:sp>
        <p:nvSpPr>
          <p:cNvPr id="6" name="テキスト ボックス 5"/>
          <p:cNvSpPr txBox="1"/>
          <p:nvPr/>
        </p:nvSpPr>
        <p:spPr>
          <a:xfrm>
            <a:off x="6298279" y="2415288"/>
            <a:ext cx="2562926" cy="2862322"/>
          </a:xfrm>
          <a:prstGeom prst="rect">
            <a:avLst/>
          </a:prstGeom>
          <a:noFill/>
        </p:spPr>
        <p:txBody>
          <a:bodyPr wrap="square" rtlCol="0">
            <a:spAutoFit/>
          </a:bodyPr>
          <a:lstStyle/>
          <a:p>
            <a:r>
              <a:rPr kumimoji="1" lang="en-US" altLang="ja-JP" sz="3600" dirty="0" smtClean="0"/>
              <a:t>④</a:t>
            </a:r>
            <a:r>
              <a:rPr kumimoji="1" lang="ja-JP" altLang="en-US" sz="3600" dirty="0" smtClean="0"/>
              <a:t>　結果</a:t>
            </a:r>
            <a:endParaRPr kumimoji="1" lang="en-US" altLang="ja-JP" sz="3600" dirty="0" smtClean="0"/>
          </a:p>
          <a:p>
            <a:endParaRPr kumimoji="1" lang="en-US" altLang="ja-JP" sz="3600" dirty="0" smtClean="0"/>
          </a:p>
          <a:p>
            <a:r>
              <a:rPr kumimoji="1" lang="en-US" altLang="ja-JP" sz="3600" dirty="0" smtClean="0"/>
              <a:t>⑤</a:t>
            </a:r>
            <a:r>
              <a:rPr kumimoji="1" lang="ja-JP" altLang="en-US" sz="3600" dirty="0" smtClean="0"/>
              <a:t>　結論</a:t>
            </a:r>
            <a:endParaRPr kumimoji="1" lang="en-US" altLang="ja-JP" sz="3600" dirty="0" smtClean="0"/>
          </a:p>
          <a:p>
            <a:endParaRPr kumimoji="1" lang="en-US" altLang="ja-JP" sz="3600" dirty="0" smtClean="0"/>
          </a:p>
          <a:p>
            <a:r>
              <a:rPr kumimoji="1" lang="en-US" altLang="ja-JP" sz="3600" dirty="0" smtClean="0"/>
              <a:t>⑥</a:t>
            </a:r>
            <a:r>
              <a:rPr kumimoji="1" lang="ja-JP" altLang="en-US" sz="3600" dirty="0" smtClean="0"/>
              <a:t>　まとめ</a:t>
            </a:r>
            <a:endParaRPr kumimoji="1" lang="en-US" altLang="ja-JP" sz="3600" dirty="0" smtClean="0"/>
          </a:p>
        </p:txBody>
      </p:sp>
      <p:cxnSp>
        <p:nvCxnSpPr>
          <p:cNvPr id="12" name="直線コネクタ 11"/>
          <p:cNvCxnSpPr/>
          <p:nvPr/>
        </p:nvCxnSpPr>
        <p:spPr>
          <a:xfrm>
            <a:off x="6218873" y="2415288"/>
            <a:ext cx="0" cy="3163688"/>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3313810" y="2233686"/>
            <a:ext cx="5576590" cy="3518420"/>
          </a:xfrm>
          <a:prstGeom prst="rect">
            <a:avLst/>
          </a:prstGeom>
          <a:noFill/>
          <a:ln w="38100" cmpd="sng">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1886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素敵な作品</a:t>
            </a:r>
            <a:endParaRPr kumimoji="1" lang="ja-JP" altLang="en-US" sz="3600" dirty="0"/>
          </a:p>
        </p:txBody>
      </p:sp>
      <p:sp>
        <p:nvSpPr>
          <p:cNvPr id="5" name="フローチャート: 代替処理 4"/>
          <p:cNvSpPr/>
          <p:nvPr/>
        </p:nvSpPr>
        <p:spPr>
          <a:xfrm>
            <a:off x="5628492" y="3678631"/>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200" dirty="0" smtClean="0"/>
              <a:t>ウマウマ利益</a:t>
            </a:r>
            <a:endParaRPr kumimoji="1" lang="ja-JP" altLang="en-US" sz="3200" dirty="0"/>
          </a:p>
        </p:txBody>
      </p:sp>
      <p:sp>
        <p:nvSpPr>
          <p:cNvPr id="6" name="フローチャート: 代替処理 5"/>
          <p:cNvSpPr/>
          <p:nvPr/>
        </p:nvSpPr>
        <p:spPr>
          <a:xfrm>
            <a:off x="750146" y="3678631"/>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テンション</a:t>
            </a:r>
            <a:r>
              <a:rPr kumimoji="1" lang="en-US" altLang="ja-JP" sz="3600" dirty="0" smtClean="0"/>
              <a:t>↑</a:t>
            </a:r>
            <a:endParaRPr kumimoji="1" lang="ja-JP" altLang="en-US" sz="3600" dirty="0"/>
          </a:p>
        </p:txBody>
      </p:sp>
      <p:sp>
        <p:nvSpPr>
          <p:cNvPr id="8" name="曲折矢印 7"/>
          <p:cNvSpPr/>
          <p:nvPr/>
        </p:nvSpPr>
        <p:spPr>
          <a:xfrm rot="5400000">
            <a:off x="6436708" y="22473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左矢印 8"/>
          <p:cNvSpPr/>
          <p:nvPr/>
        </p:nvSpPr>
        <p:spPr>
          <a:xfrm>
            <a:off x="3958620" y="3876576"/>
            <a:ext cx="1154598" cy="709169"/>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154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素敵な作品</a:t>
            </a:r>
            <a:endParaRPr kumimoji="1" lang="ja-JP" altLang="en-US" sz="3600" dirty="0"/>
          </a:p>
        </p:txBody>
      </p:sp>
      <p:sp>
        <p:nvSpPr>
          <p:cNvPr id="5" name="フローチャート: 代替処理 4"/>
          <p:cNvSpPr/>
          <p:nvPr/>
        </p:nvSpPr>
        <p:spPr>
          <a:xfrm>
            <a:off x="5628492" y="3678631"/>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200" dirty="0" smtClean="0"/>
              <a:t>ウマウマ利益</a:t>
            </a:r>
            <a:endParaRPr kumimoji="1" lang="ja-JP" altLang="en-US" sz="3200" dirty="0"/>
          </a:p>
        </p:txBody>
      </p:sp>
      <p:sp>
        <p:nvSpPr>
          <p:cNvPr id="6" name="フローチャート: 代替処理 5"/>
          <p:cNvSpPr/>
          <p:nvPr/>
        </p:nvSpPr>
        <p:spPr>
          <a:xfrm>
            <a:off x="750146" y="3678631"/>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テンション</a:t>
            </a:r>
            <a:r>
              <a:rPr kumimoji="1" lang="en-US" altLang="ja-JP" sz="3600" dirty="0" smtClean="0"/>
              <a:t>↑</a:t>
            </a:r>
            <a:endParaRPr kumimoji="1" lang="ja-JP" altLang="en-US" sz="3600" dirty="0"/>
          </a:p>
        </p:txBody>
      </p:sp>
      <p:sp>
        <p:nvSpPr>
          <p:cNvPr id="7" name="曲折矢印 6"/>
          <p:cNvSpPr/>
          <p:nvPr/>
        </p:nvSpPr>
        <p:spPr>
          <a:xfrm>
            <a:off x="1352527" y="20949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曲折矢印 7"/>
          <p:cNvSpPr/>
          <p:nvPr/>
        </p:nvSpPr>
        <p:spPr>
          <a:xfrm rot="5400000">
            <a:off x="6436708" y="22473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左矢印 8"/>
          <p:cNvSpPr/>
          <p:nvPr/>
        </p:nvSpPr>
        <p:spPr>
          <a:xfrm>
            <a:off x="3958620" y="3876576"/>
            <a:ext cx="1154598" cy="709169"/>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012304" y="5222020"/>
            <a:ext cx="5377120" cy="1200329"/>
          </a:xfrm>
          <a:prstGeom prst="rect">
            <a:avLst/>
          </a:prstGeom>
          <a:noFill/>
        </p:spPr>
        <p:txBody>
          <a:bodyPr wrap="square" rtlCol="0">
            <a:spAutoFit/>
          </a:bodyPr>
          <a:lstStyle/>
          <a:p>
            <a:pPr algn="ctr"/>
            <a:r>
              <a:rPr kumimoji="1" lang="ja-JP" altLang="en-US" sz="7200" dirty="0" smtClean="0">
                <a:solidFill>
                  <a:schemeClr val="bg2">
                    <a:lumMod val="40000"/>
                    <a:lumOff val="60000"/>
                  </a:schemeClr>
                </a:solidFill>
                <a:uFill>
                  <a:solidFill>
                    <a:srgbClr val="FFFF00"/>
                  </a:solidFill>
                </a:uFill>
              </a:rPr>
              <a:t>正</a:t>
            </a:r>
            <a:r>
              <a:rPr kumimoji="1" lang="ja-JP" altLang="en-US" sz="7200" dirty="0" smtClean="0">
                <a:uFill>
                  <a:solidFill>
                    <a:srgbClr val="FFFF00"/>
                  </a:solidFill>
                </a:uFill>
              </a:rPr>
              <a:t>の循環</a:t>
            </a:r>
            <a:endParaRPr kumimoji="1" lang="ja-JP" altLang="en-US" sz="7200" dirty="0">
              <a:uFill>
                <a:solidFill>
                  <a:srgbClr val="FFFF00"/>
                </a:solidFill>
              </a:uFill>
            </a:endParaRPr>
          </a:p>
        </p:txBody>
      </p:sp>
    </p:spTree>
    <p:extLst>
      <p:ext uri="{BB962C8B-B14F-4D97-AF65-F5344CB8AC3E}">
        <p14:creationId xmlns:p14="http://schemas.microsoft.com/office/powerpoint/2010/main" val="121333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素敵な作品</a:t>
            </a:r>
            <a:endParaRPr kumimoji="1" lang="ja-JP" altLang="en-US" sz="3600" dirty="0"/>
          </a:p>
        </p:txBody>
      </p:sp>
      <p:sp>
        <p:nvSpPr>
          <p:cNvPr id="5" name="フローチャート: 代替処理 4"/>
          <p:cNvSpPr/>
          <p:nvPr/>
        </p:nvSpPr>
        <p:spPr>
          <a:xfrm>
            <a:off x="5628492" y="3678631"/>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200" dirty="0" smtClean="0"/>
              <a:t>ウマウマ利益</a:t>
            </a:r>
            <a:endParaRPr kumimoji="1" lang="ja-JP" altLang="en-US" sz="3200" dirty="0"/>
          </a:p>
        </p:txBody>
      </p:sp>
      <p:sp>
        <p:nvSpPr>
          <p:cNvPr id="6" name="フローチャート: 代替処理 5"/>
          <p:cNvSpPr/>
          <p:nvPr/>
        </p:nvSpPr>
        <p:spPr>
          <a:xfrm>
            <a:off x="750146" y="3678631"/>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テンション</a:t>
            </a:r>
            <a:r>
              <a:rPr kumimoji="1" lang="en-US" altLang="ja-JP" sz="3600" dirty="0" smtClean="0"/>
              <a:t>↑</a:t>
            </a:r>
            <a:endParaRPr kumimoji="1" lang="ja-JP" altLang="en-US" sz="3600" dirty="0"/>
          </a:p>
        </p:txBody>
      </p:sp>
      <p:sp>
        <p:nvSpPr>
          <p:cNvPr id="7" name="曲折矢印 6"/>
          <p:cNvSpPr/>
          <p:nvPr/>
        </p:nvSpPr>
        <p:spPr>
          <a:xfrm>
            <a:off x="1352527" y="20949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曲折矢印 7"/>
          <p:cNvSpPr/>
          <p:nvPr/>
        </p:nvSpPr>
        <p:spPr>
          <a:xfrm rot="5400000">
            <a:off x="6436708" y="22473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左矢印 8"/>
          <p:cNvSpPr/>
          <p:nvPr/>
        </p:nvSpPr>
        <p:spPr>
          <a:xfrm>
            <a:off x="3958620" y="3876576"/>
            <a:ext cx="1154598" cy="709169"/>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7970234" y="1676079"/>
            <a:ext cx="825596" cy="690805"/>
          </a:xfrm>
          <a:prstGeom prst="rect">
            <a:avLst/>
          </a:prstGeom>
        </p:spPr>
      </p:pic>
      <p:sp>
        <p:nvSpPr>
          <p:cNvPr id="10" name="テキスト ボックス 9"/>
          <p:cNvSpPr txBox="1"/>
          <p:nvPr/>
        </p:nvSpPr>
        <p:spPr>
          <a:xfrm>
            <a:off x="7651358" y="2394924"/>
            <a:ext cx="1492642" cy="830997"/>
          </a:xfrm>
          <a:prstGeom prst="rect">
            <a:avLst/>
          </a:prstGeom>
          <a:noFill/>
        </p:spPr>
        <p:txBody>
          <a:bodyPr wrap="square" rtlCol="0">
            <a:spAutoFit/>
          </a:bodyPr>
          <a:lstStyle/>
          <a:p>
            <a:pPr algn="ctr"/>
            <a:r>
              <a:rPr kumimoji="1" lang="ja-JP" altLang="en-US" sz="2400" dirty="0" smtClean="0"/>
              <a:t>違法配布</a:t>
            </a:r>
            <a:endParaRPr kumimoji="1" lang="en-US" altLang="ja-JP" sz="2400" dirty="0" smtClean="0"/>
          </a:p>
          <a:p>
            <a:pPr algn="ctr"/>
            <a:r>
              <a:rPr kumimoji="1" lang="ja-JP" altLang="en-US" sz="2400" dirty="0" smtClean="0"/>
              <a:t>海賊版</a:t>
            </a:r>
            <a:endParaRPr kumimoji="1" lang="ja-JP" altLang="en-US" sz="2400" dirty="0"/>
          </a:p>
        </p:txBody>
      </p:sp>
    </p:spTree>
    <p:extLst>
      <p:ext uri="{BB962C8B-B14F-4D97-AF65-F5344CB8AC3E}">
        <p14:creationId xmlns:p14="http://schemas.microsoft.com/office/powerpoint/2010/main" val="298323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素敵な作品</a:t>
            </a:r>
            <a:endParaRPr kumimoji="1" lang="ja-JP" altLang="en-US" sz="3600" dirty="0"/>
          </a:p>
        </p:txBody>
      </p:sp>
      <p:sp>
        <p:nvSpPr>
          <p:cNvPr id="5" name="フローチャート: 代替処理 4"/>
          <p:cNvSpPr/>
          <p:nvPr/>
        </p:nvSpPr>
        <p:spPr>
          <a:xfrm>
            <a:off x="5628492" y="3678631"/>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200" dirty="0" smtClean="0"/>
              <a:t>利益あがらず</a:t>
            </a:r>
            <a:endParaRPr kumimoji="1" lang="ja-JP" altLang="en-US" sz="3200" dirty="0"/>
          </a:p>
        </p:txBody>
      </p:sp>
      <p:sp>
        <p:nvSpPr>
          <p:cNvPr id="6" name="フローチャート: 代替処理 5"/>
          <p:cNvSpPr/>
          <p:nvPr/>
        </p:nvSpPr>
        <p:spPr>
          <a:xfrm>
            <a:off x="750146" y="3678631"/>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テンション</a:t>
            </a:r>
            <a:r>
              <a:rPr kumimoji="1" lang="en-US" altLang="ja-JP" sz="3600" dirty="0" smtClean="0"/>
              <a:t>↑</a:t>
            </a:r>
            <a:endParaRPr kumimoji="1" lang="ja-JP" altLang="en-US" sz="3600" dirty="0"/>
          </a:p>
        </p:txBody>
      </p:sp>
      <p:sp>
        <p:nvSpPr>
          <p:cNvPr id="7" name="曲折矢印 6"/>
          <p:cNvSpPr/>
          <p:nvPr/>
        </p:nvSpPr>
        <p:spPr>
          <a:xfrm>
            <a:off x="1352527" y="20949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曲折矢印 7"/>
          <p:cNvSpPr/>
          <p:nvPr/>
        </p:nvSpPr>
        <p:spPr>
          <a:xfrm rot="5400000">
            <a:off x="6436708" y="22473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左矢印 8"/>
          <p:cNvSpPr/>
          <p:nvPr/>
        </p:nvSpPr>
        <p:spPr>
          <a:xfrm>
            <a:off x="3958620" y="3876576"/>
            <a:ext cx="1154598" cy="709169"/>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7970234" y="1676079"/>
            <a:ext cx="825596" cy="690805"/>
          </a:xfrm>
          <a:prstGeom prst="rect">
            <a:avLst/>
          </a:prstGeom>
        </p:spPr>
      </p:pic>
      <p:sp>
        <p:nvSpPr>
          <p:cNvPr id="13" name="テキスト ボックス 12"/>
          <p:cNvSpPr txBox="1"/>
          <p:nvPr/>
        </p:nvSpPr>
        <p:spPr>
          <a:xfrm>
            <a:off x="7651358" y="2394924"/>
            <a:ext cx="1492642" cy="830997"/>
          </a:xfrm>
          <a:prstGeom prst="rect">
            <a:avLst/>
          </a:prstGeom>
          <a:noFill/>
        </p:spPr>
        <p:txBody>
          <a:bodyPr wrap="square" rtlCol="0">
            <a:spAutoFit/>
          </a:bodyPr>
          <a:lstStyle/>
          <a:p>
            <a:pPr algn="ctr"/>
            <a:r>
              <a:rPr kumimoji="1" lang="ja-JP" altLang="en-US" sz="2400" dirty="0" smtClean="0"/>
              <a:t>違法配布</a:t>
            </a:r>
            <a:endParaRPr kumimoji="1" lang="en-US" altLang="ja-JP" sz="2400" dirty="0" smtClean="0"/>
          </a:p>
          <a:p>
            <a:pPr algn="ctr"/>
            <a:r>
              <a:rPr kumimoji="1" lang="ja-JP" altLang="en-US" sz="2400" dirty="0" smtClean="0"/>
              <a:t>海賊版</a:t>
            </a:r>
            <a:endParaRPr kumimoji="1" lang="ja-JP" altLang="en-US" sz="2400" dirty="0"/>
          </a:p>
        </p:txBody>
      </p:sp>
    </p:spTree>
    <p:extLst>
      <p:ext uri="{BB962C8B-B14F-4D97-AF65-F5344CB8AC3E}">
        <p14:creationId xmlns:p14="http://schemas.microsoft.com/office/powerpoint/2010/main" val="6227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素敵な作品</a:t>
            </a:r>
            <a:endParaRPr kumimoji="1" lang="ja-JP" altLang="en-US" sz="3600" dirty="0"/>
          </a:p>
        </p:txBody>
      </p:sp>
      <p:sp>
        <p:nvSpPr>
          <p:cNvPr id="5" name="フローチャート: 代替処理 4"/>
          <p:cNvSpPr/>
          <p:nvPr/>
        </p:nvSpPr>
        <p:spPr>
          <a:xfrm>
            <a:off x="5628492" y="3678631"/>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200" dirty="0" smtClean="0"/>
              <a:t>利益あがらず</a:t>
            </a:r>
            <a:endParaRPr kumimoji="1" lang="ja-JP" altLang="en-US" sz="3200" dirty="0"/>
          </a:p>
        </p:txBody>
      </p:sp>
      <p:sp>
        <p:nvSpPr>
          <p:cNvPr id="6" name="フローチャート: 代替処理 5"/>
          <p:cNvSpPr/>
          <p:nvPr/>
        </p:nvSpPr>
        <p:spPr>
          <a:xfrm>
            <a:off x="750146" y="3678631"/>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600" dirty="0" smtClean="0"/>
              <a:t>テンション</a:t>
            </a:r>
            <a:r>
              <a:rPr kumimoji="1" lang="en-US" altLang="ja-JP" sz="3600" dirty="0" smtClean="0"/>
              <a:t>↓</a:t>
            </a:r>
            <a:endParaRPr kumimoji="1" lang="ja-JP" altLang="en-US" sz="3600" dirty="0"/>
          </a:p>
        </p:txBody>
      </p:sp>
      <p:sp>
        <p:nvSpPr>
          <p:cNvPr id="7" name="曲折矢印 6"/>
          <p:cNvSpPr/>
          <p:nvPr/>
        </p:nvSpPr>
        <p:spPr>
          <a:xfrm>
            <a:off x="1352527" y="20949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曲折矢印 7"/>
          <p:cNvSpPr/>
          <p:nvPr/>
        </p:nvSpPr>
        <p:spPr>
          <a:xfrm rot="5400000">
            <a:off x="6436708" y="22473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左矢印 8"/>
          <p:cNvSpPr/>
          <p:nvPr/>
        </p:nvSpPr>
        <p:spPr>
          <a:xfrm>
            <a:off x="3958620" y="3876576"/>
            <a:ext cx="1154598" cy="709169"/>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970234" y="1676079"/>
            <a:ext cx="825596" cy="690805"/>
          </a:xfrm>
          <a:prstGeom prst="rect">
            <a:avLst/>
          </a:prstGeom>
        </p:spPr>
      </p:pic>
      <p:sp>
        <p:nvSpPr>
          <p:cNvPr id="11" name="テキスト ボックス 10"/>
          <p:cNvSpPr txBox="1"/>
          <p:nvPr/>
        </p:nvSpPr>
        <p:spPr>
          <a:xfrm>
            <a:off x="7651358" y="2394924"/>
            <a:ext cx="1492642" cy="830997"/>
          </a:xfrm>
          <a:prstGeom prst="rect">
            <a:avLst/>
          </a:prstGeom>
          <a:noFill/>
        </p:spPr>
        <p:txBody>
          <a:bodyPr wrap="square" rtlCol="0">
            <a:spAutoFit/>
          </a:bodyPr>
          <a:lstStyle/>
          <a:p>
            <a:pPr algn="ctr"/>
            <a:r>
              <a:rPr kumimoji="1" lang="ja-JP" altLang="en-US" sz="2400" dirty="0" smtClean="0"/>
              <a:t>違法配布</a:t>
            </a:r>
            <a:endParaRPr kumimoji="1" lang="en-US" altLang="ja-JP" sz="2400" dirty="0" smtClean="0"/>
          </a:p>
          <a:p>
            <a:pPr algn="ctr"/>
            <a:r>
              <a:rPr kumimoji="1" lang="ja-JP" altLang="en-US" sz="2400" dirty="0" smtClean="0"/>
              <a:t>海賊版</a:t>
            </a:r>
            <a:endParaRPr kumimoji="1" lang="ja-JP" altLang="en-US" sz="2400" dirty="0"/>
          </a:p>
        </p:txBody>
      </p:sp>
    </p:spTree>
    <p:extLst>
      <p:ext uri="{BB962C8B-B14F-4D97-AF65-F5344CB8AC3E}">
        <p14:creationId xmlns:p14="http://schemas.microsoft.com/office/powerpoint/2010/main" val="85056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600" dirty="0" smtClean="0"/>
              <a:t>粗雑な作品</a:t>
            </a:r>
            <a:endParaRPr kumimoji="1" lang="ja-JP" altLang="en-US" sz="3600" dirty="0"/>
          </a:p>
        </p:txBody>
      </p:sp>
      <p:sp>
        <p:nvSpPr>
          <p:cNvPr id="5" name="フローチャート: 代替処理 4"/>
          <p:cNvSpPr/>
          <p:nvPr/>
        </p:nvSpPr>
        <p:spPr>
          <a:xfrm>
            <a:off x="5628492" y="3678631"/>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200" dirty="0" smtClean="0"/>
              <a:t>利益あがらず</a:t>
            </a:r>
            <a:endParaRPr kumimoji="1" lang="ja-JP" altLang="en-US" sz="3200" dirty="0"/>
          </a:p>
        </p:txBody>
      </p:sp>
      <p:sp>
        <p:nvSpPr>
          <p:cNvPr id="6" name="フローチャート: 代替処理 5"/>
          <p:cNvSpPr/>
          <p:nvPr/>
        </p:nvSpPr>
        <p:spPr>
          <a:xfrm>
            <a:off x="750146" y="3678631"/>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600" dirty="0" smtClean="0"/>
              <a:t>テンション</a:t>
            </a:r>
            <a:r>
              <a:rPr kumimoji="1" lang="en-US" altLang="ja-JP" sz="3600" dirty="0" smtClean="0"/>
              <a:t>↓</a:t>
            </a:r>
            <a:endParaRPr kumimoji="1" lang="ja-JP" altLang="en-US" sz="3600" dirty="0"/>
          </a:p>
        </p:txBody>
      </p:sp>
      <p:sp>
        <p:nvSpPr>
          <p:cNvPr id="7" name="曲折矢印 6"/>
          <p:cNvSpPr/>
          <p:nvPr/>
        </p:nvSpPr>
        <p:spPr>
          <a:xfrm>
            <a:off x="1352527" y="2094927"/>
            <a:ext cx="1204081" cy="1105197"/>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chemeClr val="tx1"/>
              </a:solidFill>
            </a:endParaRPr>
          </a:p>
        </p:txBody>
      </p:sp>
      <p:sp>
        <p:nvSpPr>
          <p:cNvPr id="8" name="曲折矢印 7"/>
          <p:cNvSpPr/>
          <p:nvPr/>
        </p:nvSpPr>
        <p:spPr>
          <a:xfrm rot="5400000">
            <a:off x="6436708" y="22473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左矢印 8"/>
          <p:cNvSpPr/>
          <p:nvPr/>
        </p:nvSpPr>
        <p:spPr>
          <a:xfrm>
            <a:off x="3958620" y="3876576"/>
            <a:ext cx="1154598" cy="709169"/>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970234" y="1676079"/>
            <a:ext cx="825596" cy="690805"/>
          </a:xfrm>
          <a:prstGeom prst="rect">
            <a:avLst/>
          </a:prstGeom>
        </p:spPr>
      </p:pic>
      <p:sp>
        <p:nvSpPr>
          <p:cNvPr id="11" name="テキスト ボックス 10"/>
          <p:cNvSpPr txBox="1"/>
          <p:nvPr/>
        </p:nvSpPr>
        <p:spPr>
          <a:xfrm>
            <a:off x="7651358" y="2394924"/>
            <a:ext cx="1492642" cy="830997"/>
          </a:xfrm>
          <a:prstGeom prst="rect">
            <a:avLst/>
          </a:prstGeom>
          <a:noFill/>
        </p:spPr>
        <p:txBody>
          <a:bodyPr wrap="square" rtlCol="0">
            <a:spAutoFit/>
          </a:bodyPr>
          <a:lstStyle/>
          <a:p>
            <a:pPr algn="ctr"/>
            <a:r>
              <a:rPr kumimoji="1" lang="ja-JP" altLang="en-US" sz="2400" dirty="0" smtClean="0"/>
              <a:t>違法配布</a:t>
            </a:r>
            <a:endParaRPr kumimoji="1" lang="en-US" altLang="ja-JP" sz="2400" dirty="0" smtClean="0"/>
          </a:p>
          <a:p>
            <a:pPr algn="ctr"/>
            <a:r>
              <a:rPr kumimoji="1" lang="ja-JP" altLang="en-US" sz="2400" dirty="0" smtClean="0"/>
              <a:t>海賊版</a:t>
            </a:r>
            <a:endParaRPr kumimoji="1" lang="ja-JP" altLang="en-US" sz="2400" dirty="0"/>
          </a:p>
        </p:txBody>
      </p:sp>
    </p:spTree>
    <p:extLst>
      <p:ext uri="{BB962C8B-B14F-4D97-AF65-F5344CB8AC3E}">
        <p14:creationId xmlns:p14="http://schemas.microsoft.com/office/powerpoint/2010/main" val="181351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600" dirty="0" smtClean="0"/>
              <a:t>粗雑な作品</a:t>
            </a:r>
            <a:endParaRPr kumimoji="1" lang="ja-JP" altLang="en-US" sz="3600" dirty="0"/>
          </a:p>
        </p:txBody>
      </p:sp>
      <p:sp>
        <p:nvSpPr>
          <p:cNvPr id="5" name="フローチャート: 代替処理 4"/>
          <p:cNvSpPr/>
          <p:nvPr/>
        </p:nvSpPr>
        <p:spPr>
          <a:xfrm>
            <a:off x="5628492" y="3678631"/>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200" dirty="0" smtClean="0"/>
              <a:t>利益あがらず</a:t>
            </a:r>
            <a:endParaRPr kumimoji="1" lang="ja-JP" altLang="en-US" sz="3200" dirty="0"/>
          </a:p>
        </p:txBody>
      </p:sp>
      <p:sp>
        <p:nvSpPr>
          <p:cNvPr id="6" name="フローチャート: 代替処理 5"/>
          <p:cNvSpPr/>
          <p:nvPr/>
        </p:nvSpPr>
        <p:spPr>
          <a:xfrm>
            <a:off x="750146" y="3678631"/>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600" dirty="0" smtClean="0"/>
              <a:t>テンション</a:t>
            </a:r>
            <a:r>
              <a:rPr kumimoji="1" lang="en-US" altLang="ja-JP" sz="3600" dirty="0" smtClean="0"/>
              <a:t>↓</a:t>
            </a:r>
            <a:endParaRPr kumimoji="1" lang="ja-JP" altLang="en-US" sz="3600" dirty="0"/>
          </a:p>
        </p:txBody>
      </p:sp>
      <p:sp>
        <p:nvSpPr>
          <p:cNvPr id="7" name="曲折矢印 6"/>
          <p:cNvSpPr/>
          <p:nvPr/>
        </p:nvSpPr>
        <p:spPr>
          <a:xfrm>
            <a:off x="1352527" y="2094927"/>
            <a:ext cx="1204081" cy="1105197"/>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chemeClr val="tx1"/>
              </a:solidFill>
            </a:endParaRPr>
          </a:p>
        </p:txBody>
      </p:sp>
      <p:sp>
        <p:nvSpPr>
          <p:cNvPr id="8" name="曲折矢印 7"/>
          <p:cNvSpPr/>
          <p:nvPr/>
        </p:nvSpPr>
        <p:spPr>
          <a:xfrm rot="5400000">
            <a:off x="6436708" y="2247327"/>
            <a:ext cx="1204081" cy="1105197"/>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chemeClr val="tx1"/>
              </a:solidFill>
            </a:endParaRPr>
          </a:p>
        </p:txBody>
      </p:sp>
      <p:sp>
        <p:nvSpPr>
          <p:cNvPr id="9" name="左矢印 8"/>
          <p:cNvSpPr/>
          <p:nvPr/>
        </p:nvSpPr>
        <p:spPr>
          <a:xfrm>
            <a:off x="3958620" y="3876576"/>
            <a:ext cx="1154598" cy="709169"/>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970234" y="1676079"/>
            <a:ext cx="825596" cy="690805"/>
          </a:xfrm>
          <a:prstGeom prst="rect">
            <a:avLst/>
          </a:prstGeom>
        </p:spPr>
      </p:pic>
      <p:sp>
        <p:nvSpPr>
          <p:cNvPr id="11" name="テキスト ボックス 10"/>
          <p:cNvSpPr txBox="1"/>
          <p:nvPr/>
        </p:nvSpPr>
        <p:spPr>
          <a:xfrm>
            <a:off x="7651358" y="2394924"/>
            <a:ext cx="1492642" cy="830997"/>
          </a:xfrm>
          <a:prstGeom prst="rect">
            <a:avLst/>
          </a:prstGeom>
          <a:noFill/>
        </p:spPr>
        <p:txBody>
          <a:bodyPr wrap="square" rtlCol="0">
            <a:spAutoFit/>
          </a:bodyPr>
          <a:lstStyle/>
          <a:p>
            <a:pPr algn="ctr"/>
            <a:r>
              <a:rPr kumimoji="1" lang="ja-JP" altLang="en-US" sz="2400" dirty="0" smtClean="0"/>
              <a:t>違法配布</a:t>
            </a:r>
            <a:endParaRPr kumimoji="1" lang="en-US" altLang="ja-JP" sz="2400" dirty="0" smtClean="0"/>
          </a:p>
          <a:p>
            <a:pPr algn="ctr"/>
            <a:r>
              <a:rPr kumimoji="1" lang="ja-JP" altLang="en-US" sz="2400" dirty="0" smtClean="0"/>
              <a:t>海賊版</a:t>
            </a:r>
            <a:endParaRPr kumimoji="1" lang="ja-JP" altLang="en-US" sz="2400" dirty="0"/>
          </a:p>
        </p:txBody>
      </p:sp>
      <p:sp>
        <p:nvSpPr>
          <p:cNvPr id="12" name="テキスト ボックス 11"/>
          <p:cNvSpPr txBox="1"/>
          <p:nvPr/>
        </p:nvSpPr>
        <p:spPr>
          <a:xfrm>
            <a:off x="2012304" y="5222020"/>
            <a:ext cx="5377120" cy="1200329"/>
          </a:xfrm>
          <a:prstGeom prst="rect">
            <a:avLst/>
          </a:prstGeom>
          <a:noFill/>
        </p:spPr>
        <p:txBody>
          <a:bodyPr wrap="square" rtlCol="0">
            <a:spAutoFit/>
          </a:bodyPr>
          <a:lstStyle/>
          <a:p>
            <a:pPr algn="ctr"/>
            <a:r>
              <a:rPr kumimoji="1" lang="ja-JP" altLang="en-US" sz="7200" dirty="0" smtClean="0">
                <a:solidFill>
                  <a:schemeClr val="accent2">
                    <a:lumMod val="60000"/>
                    <a:lumOff val="40000"/>
                  </a:schemeClr>
                </a:solidFill>
                <a:uFill>
                  <a:solidFill>
                    <a:srgbClr val="FFFF00"/>
                  </a:solidFill>
                </a:uFill>
              </a:rPr>
              <a:t>負</a:t>
            </a:r>
            <a:r>
              <a:rPr kumimoji="1" lang="ja-JP" altLang="en-US" sz="7200" dirty="0" smtClean="0">
                <a:uFill>
                  <a:solidFill>
                    <a:srgbClr val="FFFF00"/>
                  </a:solidFill>
                </a:uFill>
              </a:rPr>
              <a:t>の循環</a:t>
            </a:r>
            <a:endParaRPr kumimoji="1" lang="ja-JP" altLang="en-US" sz="7200" dirty="0">
              <a:uFill>
                <a:solidFill>
                  <a:srgbClr val="FFFF00"/>
                </a:solidFill>
              </a:uFill>
            </a:endParaRPr>
          </a:p>
        </p:txBody>
      </p:sp>
    </p:spTree>
    <p:extLst>
      <p:ext uri="{BB962C8B-B14F-4D97-AF65-F5344CB8AC3E}">
        <p14:creationId xmlns:p14="http://schemas.microsoft.com/office/powerpoint/2010/main" val="266255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600" dirty="0" smtClean="0"/>
              <a:t>粗雑な作品</a:t>
            </a:r>
            <a:endParaRPr kumimoji="1" lang="ja-JP" altLang="en-US" sz="3600" dirty="0"/>
          </a:p>
        </p:txBody>
      </p:sp>
      <p:sp>
        <p:nvSpPr>
          <p:cNvPr id="5" name="フローチャート: 代替処理 4"/>
          <p:cNvSpPr/>
          <p:nvPr/>
        </p:nvSpPr>
        <p:spPr>
          <a:xfrm>
            <a:off x="5628492" y="3678631"/>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200" dirty="0" smtClean="0"/>
              <a:t>利益あがらず</a:t>
            </a:r>
            <a:endParaRPr kumimoji="1" lang="ja-JP" altLang="en-US" sz="3200" dirty="0"/>
          </a:p>
        </p:txBody>
      </p:sp>
      <p:sp>
        <p:nvSpPr>
          <p:cNvPr id="6" name="フローチャート: 代替処理 5"/>
          <p:cNvSpPr/>
          <p:nvPr/>
        </p:nvSpPr>
        <p:spPr>
          <a:xfrm>
            <a:off x="750146" y="3678631"/>
            <a:ext cx="2754540" cy="1121694"/>
          </a:xfrm>
          <a:prstGeom prst="flowChartAlternate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600" dirty="0" smtClean="0"/>
              <a:t>テンション</a:t>
            </a:r>
            <a:r>
              <a:rPr kumimoji="1" lang="en-US" altLang="ja-JP" sz="3600" dirty="0" smtClean="0"/>
              <a:t>↓</a:t>
            </a:r>
            <a:endParaRPr kumimoji="1" lang="ja-JP" altLang="en-US" sz="3600" dirty="0"/>
          </a:p>
        </p:txBody>
      </p:sp>
      <p:sp>
        <p:nvSpPr>
          <p:cNvPr id="7" name="曲折矢印 6"/>
          <p:cNvSpPr/>
          <p:nvPr/>
        </p:nvSpPr>
        <p:spPr>
          <a:xfrm>
            <a:off x="1352527" y="2094927"/>
            <a:ext cx="1204081" cy="1105197"/>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chemeClr val="tx1"/>
              </a:solidFill>
            </a:endParaRPr>
          </a:p>
        </p:txBody>
      </p:sp>
      <p:sp>
        <p:nvSpPr>
          <p:cNvPr id="8" name="曲折矢印 7"/>
          <p:cNvSpPr/>
          <p:nvPr/>
        </p:nvSpPr>
        <p:spPr>
          <a:xfrm rot="5400000">
            <a:off x="6436708" y="2247327"/>
            <a:ext cx="1204081" cy="1105197"/>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chemeClr val="tx1"/>
              </a:solidFill>
            </a:endParaRPr>
          </a:p>
        </p:txBody>
      </p:sp>
      <p:sp>
        <p:nvSpPr>
          <p:cNvPr id="9" name="左矢印 8"/>
          <p:cNvSpPr/>
          <p:nvPr/>
        </p:nvSpPr>
        <p:spPr>
          <a:xfrm>
            <a:off x="3958620" y="3876576"/>
            <a:ext cx="1154598" cy="709169"/>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012304" y="5222020"/>
            <a:ext cx="5377120" cy="1200329"/>
          </a:xfrm>
          <a:prstGeom prst="rect">
            <a:avLst/>
          </a:prstGeom>
          <a:noFill/>
        </p:spPr>
        <p:txBody>
          <a:bodyPr wrap="square" rtlCol="0">
            <a:spAutoFit/>
          </a:bodyPr>
          <a:lstStyle/>
          <a:p>
            <a:pPr algn="ctr"/>
            <a:r>
              <a:rPr kumimoji="1" lang="ja-JP" altLang="en-US" sz="7200" dirty="0" smtClean="0"/>
              <a:t>文化</a:t>
            </a:r>
            <a:r>
              <a:rPr kumimoji="1" lang="ja-JP" altLang="en-US" sz="7200" u="dbl" dirty="0" smtClean="0">
                <a:uFill>
                  <a:solidFill>
                    <a:srgbClr val="FFFF00"/>
                  </a:solidFill>
                </a:uFill>
              </a:rPr>
              <a:t>衰退</a:t>
            </a:r>
            <a:endParaRPr kumimoji="1" lang="ja-JP" altLang="en-US" sz="7200" u="dbl" dirty="0">
              <a:uFill>
                <a:solidFill>
                  <a:srgbClr val="FFFF00"/>
                </a:solidFill>
              </a:uFill>
            </a:endParaRPr>
          </a:p>
        </p:txBody>
      </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970234" y="1676079"/>
            <a:ext cx="825596" cy="690805"/>
          </a:xfrm>
          <a:prstGeom prst="rect">
            <a:avLst/>
          </a:prstGeom>
        </p:spPr>
      </p:pic>
      <p:sp>
        <p:nvSpPr>
          <p:cNvPr id="11" name="テキスト ボックス 10"/>
          <p:cNvSpPr txBox="1"/>
          <p:nvPr/>
        </p:nvSpPr>
        <p:spPr>
          <a:xfrm>
            <a:off x="7651358" y="2394924"/>
            <a:ext cx="1492642" cy="830997"/>
          </a:xfrm>
          <a:prstGeom prst="rect">
            <a:avLst/>
          </a:prstGeom>
          <a:noFill/>
        </p:spPr>
        <p:txBody>
          <a:bodyPr wrap="square" rtlCol="0">
            <a:spAutoFit/>
          </a:bodyPr>
          <a:lstStyle/>
          <a:p>
            <a:pPr algn="ctr"/>
            <a:r>
              <a:rPr kumimoji="1" lang="ja-JP" altLang="en-US" sz="2400" dirty="0" smtClean="0"/>
              <a:t>違法配布</a:t>
            </a:r>
            <a:endParaRPr kumimoji="1" lang="en-US" altLang="ja-JP" sz="2400" dirty="0" smtClean="0"/>
          </a:p>
          <a:p>
            <a:pPr algn="ctr"/>
            <a:r>
              <a:rPr kumimoji="1" lang="ja-JP" altLang="en-US" sz="2400" dirty="0" smtClean="0"/>
              <a:t>海賊版</a:t>
            </a:r>
            <a:endParaRPr kumimoji="1" lang="ja-JP" altLang="en-US" sz="2400" dirty="0"/>
          </a:p>
        </p:txBody>
      </p:sp>
    </p:spTree>
    <p:extLst>
      <p:ext uri="{BB962C8B-B14F-4D97-AF65-F5344CB8AC3E}">
        <p14:creationId xmlns:p14="http://schemas.microsoft.com/office/powerpoint/2010/main" val="174400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目的</a:t>
            </a:r>
            <a:endParaRPr kumimoji="1" lang="ja-JP" altLang="en-US" dirty="0"/>
          </a:p>
        </p:txBody>
      </p:sp>
      <p:sp>
        <p:nvSpPr>
          <p:cNvPr id="3" name="コンテンツ プレースホルダー 2"/>
          <p:cNvSpPr>
            <a:spLocks noGrp="1"/>
          </p:cNvSpPr>
          <p:nvPr>
            <p:ph idx="1"/>
          </p:nvPr>
        </p:nvSpPr>
        <p:spPr>
          <a:xfrm>
            <a:off x="457200" y="1600200"/>
            <a:ext cx="7951411" cy="2794175"/>
          </a:xfrm>
        </p:spPr>
        <p:txBody>
          <a:bodyPr>
            <a:normAutofit/>
          </a:bodyPr>
          <a:lstStyle/>
          <a:p>
            <a:r>
              <a:rPr lang="ja-JP" altLang="en-US" sz="4800" dirty="0" smtClean="0"/>
              <a:t>法規制しないと</a:t>
            </a:r>
            <a:r>
              <a:rPr lang="en-US" altLang="ja-JP" sz="4800" dirty="0" smtClean="0"/>
              <a:t>……</a:t>
            </a:r>
          </a:p>
          <a:p>
            <a:pPr marL="457200" lvl="1" indent="0">
              <a:buNone/>
            </a:pPr>
            <a:r>
              <a:rPr lang="ja-JP" altLang="en-US" sz="3600" dirty="0" smtClean="0">
                <a:solidFill>
                  <a:srgbClr val="FFFF00"/>
                </a:solidFill>
              </a:rPr>
              <a:t>　</a:t>
            </a:r>
            <a:r>
              <a:rPr lang="en-US" altLang="ja-JP" sz="3600" dirty="0" smtClean="0"/>
              <a:t>☞</a:t>
            </a:r>
            <a:r>
              <a:rPr lang="ja-JP" altLang="en-US" sz="3600" dirty="0" smtClean="0">
                <a:solidFill>
                  <a:srgbClr val="FFFF00"/>
                </a:solidFill>
              </a:rPr>
              <a:t>　</a:t>
            </a:r>
            <a:r>
              <a:rPr lang="ja-JP" altLang="en-US" sz="3600" dirty="0" smtClean="0">
                <a:solidFill>
                  <a:schemeClr val="bg1"/>
                </a:solidFill>
              </a:rPr>
              <a:t>どのぐらい</a:t>
            </a:r>
            <a:r>
              <a:rPr lang="ja-JP" altLang="en-US" sz="3600" dirty="0" smtClean="0"/>
              <a:t>キツく？</a:t>
            </a:r>
            <a:endParaRPr lang="en-US" altLang="ja-JP" sz="3600" dirty="0" smtClean="0"/>
          </a:p>
          <a:p>
            <a:pPr marL="457200" lvl="1" indent="0">
              <a:buNone/>
            </a:pPr>
            <a:r>
              <a:rPr kumimoji="1" lang="ja-JP" altLang="en-US" sz="3600" dirty="0" smtClean="0">
                <a:solidFill>
                  <a:srgbClr val="FFFF00"/>
                </a:solidFill>
              </a:rPr>
              <a:t>　</a:t>
            </a:r>
            <a:r>
              <a:rPr lang="en-US" altLang="ja-JP" sz="3600" dirty="0"/>
              <a:t>☞</a:t>
            </a:r>
            <a:r>
              <a:rPr lang="ja-JP" altLang="en-US" sz="3600" dirty="0">
                <a:solidFill>
                  <a:srgbClr val="FFFF00"/>
                </a:solidFill>
              </a:rPr>
              <a:t>　</a:t>
            </a:r>
            <a:r>
              <a:rPr kumimoji="1" lang="ja-JP" altLang="en-US" sz="3600" dirty="0" smtClean="0">
                <a:solidFill>
                  <a:srgbClr val="000000"/>
                </a:solidFill>
              </a:rPr>
              <a:t>どのぐらい</a:t>
            </a:r>
            <a:r>
              <a:rPr kumimoji="1" lang="ja-JP" altLang="en-US" sz="3600" dirty="0" smtClean="0"/>
              <a:t>早く？</a:t>
            </a:r>
            <a:endParaRPr kumimoji="1" lang="en-US" altLang="ja-JP" sz="3600" dirty="0" smtClean="0"/>
          </a:p>
        </p:txBody>
      </p:sp>
      <p:sp>
        <p:nvSpPr>
          <p:cNvPr id="4" name="右矢印 3"/>
          <p:cNvSpPr/>
          <p:nvPr/>
        </p:nvSpPr>
        <p:spPr>
          <a:xfrm>
            <a:off x="1999967" y="4581024"/>
            <a:ext cx="978084" cy="112414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3167829" y="4581024"/>
            <a:ext cx="5240782" cy="1015663"/>
          </a:xfrm>
          <a:prstGeom prst="rect">
            <a:avLst/>
          </a:prstGeom>
          <a:noFill/>
        </p:spPr>
        <p:txBody>
          <a:bodyPr wrap="square" rtlCol="0">
            <a:spAutoFit/>
          </a:bodyPr>
          <a:lstStyle/>
          <a:p>
            <a:r>
              <a:rPr kumimoji="1" lang="ja-JP" altLang="en-US" sz="6000" dirty="0" smtClean="0">
                <a:solidFill>
                  <a:srgbClr val="000000"/>
                </a:solidFill>
              </a:rPr>
              <a:t>定量的</a:t>
            </a:r>
            <a:r>
              <a:rPr kumimoji="1" lang="ja-JP" altLang="en-US" sz="6000" dirty="0" smtClean="0"/>
              <a:t>に調べ</a:t>
            </a:r>
            <a:endParaRPr kumimoji="1" lang="en-US" altLang="ja-JP" sz="6000" dirty="0" smtClean="0"/>
          </a:p>
        </p:txBody>
      </p:sp>
      <p:sp>
        <p:nvSpPr>
          <p:cNvPr id="6" name="角丸四角形吹き出し 5"/>
          <p:cNvSpPr/>
          <p:nvPr/>
        </p:nvSpPr>
        <p:spPr>
          <a:xfrm>
            <a:off x="102189" y="978149"/>
            <a:ext cx="1635008" cy="497884"/>
          </a:xfrm>
          <a:prstGeom prst="wedgeRoundRectCallout">
            <a:avLst>
              <a:gd name="adj1" fmla="val -4201"/>
              <a:gd name="adj2" fmla="val 79396"/>
              <a:gd name="adj3" fmla="val 16667"/>
            </a:avLst>
          </a:prstGeom>
          <a:ln w="38100" cmpd="sng"/>
        </p:spPr>
        <p:style>
          <a:lnRef idx="3">
            <a:schemeClr val="lt1"/>
          </a:lnRef>
          <a:fillRef idx="1">
            <a:schemeClr val="dk1"/>
          </a:fillRef>
          <a:effectRef idx="1">
            <a:schemeClr val="dk1"/>
          </a:effectRef>
          <a:fontRef idx="minor">
            <a:schemeClr val="lt1"/>
          </a:fontRef>
        </p:style>
        <p:txBody>
          <a:bodyPr rtlCol="0" anchor="ctr"/>
          <a:lstStyle/>
          <a:p>
            <a:pPr algn="ctr"/>
            <a:r>
              <a:rPr kumimoji="1" lang="ja-JP" altLang="en-US" sz="2800" dirty="0" smtClean="0"/>
              <a:t>それなら</a:t>
            </a:r>
            <a:endParaRPr kumimoji="1" lang="ja-JP" altLang="en-US" sz="2800" dirty="0"/>
          </a:p>
        </p:txBody>
      </p:sp>
    </p:spTree>
    <p:extLst>
      <p:ext uri="{BB962C8B-B14F-4D97-AF65-F5344CB8AC3E}">
        <p14:creationId xmlns:p14="http://schemas.microsoft.com/office/powerpoint/2010/main" val="265221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目的</a:t>
            </a:r>
            <a:endParaRPr kumimoji="1" lang="ja-JP" altLang="en-US" dirty="0"/>
          </a:p>
        </p:txBody>
      </p:sp>
      <p:sp>
        <p:nvSpPr>
          <p:cNvPr id="3" name="コンテンツ プレースホルダー 2"/>
          <p:cNvSpPr>
            <a:spLocks noGrp="1"/>
          </p:cNvSpPr>
          <p:nvPr>
            <p:ph idx="1"/>
          </p:nvPr>
        </p:nvSpPr>
        <p:spPr>
          <a:xfrm>
            <a:off x="457200" y="1600200"/>
            <a:ext cx="7951411" cy="2794175"/>
          </a:xfrm>
        </p:spPr>
        <p:txBody>
          <a:bodyPr>
            <a:normAutofit/>
          </a:bodyPr>
          <a:lstStyle/>
          <a:p>
            <a:r>
              <a:rPr lang="ja-JP" altLang="en-US" sz="4800" dirty="0" smtClean="0"/>
              <a:t>法規制しないと</a:t>
            </a:r>
            <a:r>
              <a:rPr lang="en-US" altLang="ja-JP" sz="4800" dirty="0" smtClean="0"/>
              <a:t>……</a:t>
            </a:r>
          </a:p>
          <a:p>
            <a:pPr marL="457200" lvl="1" indent="0">
              <a:buNone/>
            </a:pPr>
            <a:r>
              <a:rPr lang="ja-JP" altLang="en-US" sz="3600" dirty="0" smtClean="0">
                <a:solidFill>
                  <a:srgbClr val="FFFF00"/>
                </a:solidFill>
              </a:rPr>
              <a:t>　</a:t>
            </a:r>
            <a:r>
              <a:rPr lang="en-US" altLang="ja-JP" sz="3600" dirty="0" smtClean="0"/>
              <a:t>☞</a:t>
            </a:r>
            <a:r>
              <a:rPr lang="ja-JP" altLang="en-US" sz="3600" dirty="0" smtClean="0">
                <a:solidFill>
                  <a:srgbClr val="FFFF00"/>
                </a:solidFill>
              </a:rPr>
              <a:t>　どのぐらい</a:t>
            </a:r>
            <a:r>
              <a:rPr lang="ja-JP" altLang="en-US" sz="3600" dirty="0" smtClean="0"/>
              <a:t>キツく？</a:t>
            </a:r>
            <a:endParaRPr lang="en-US" altLang="ja-JP" sz="3600" dirty="0" smtClean="0"/>
          </a:p>
          <a:p>
            <a:pPr marL="457200" lvl="1" indent="0">
              <a:buNone/>
            </a:pPr>
            <a:r>
              <a:rPr kumimoji="1" lang="ja-JP" altLang="en-US" sz="3600" dirty="0" smtClean="0">
                <a:solidFill>
                  <a:srgbClr val="FFFF00"/>
                </a:solidFill>
              </a:rPr>
              <a:t>　</a:t>
            </a:r>
            <a:r>
              <a:rPr lang="en-US" altLang="ja-JP" sz="3600" dirty="0"/>
              <a:t>☞</a:t>
            </a:r>
            <a:r>
              <a:rPr lang="ja-JP" altLang="en-US" sz="3600" dirty="0">
                <a:solidFill>
                  <a:srgbClr val="FFFF00"/>
                </a:solidFill>
              </a:rPr>
              <a:t>　</a:t>
            </a:r>
            <a:r>
              <a:rPr kumimoji="1" lang="ja-JP" altLang="en-US" sz="3600" dirty="0" smtClean="0">
                <a:solidFill>
                  <a:srgbClr val="FFFF00"/>
                </a:solidFill>
              </a:rPr>
              <a:t>どのぐらい</a:t>
            </a:r>
            <a:r>
              <a:rPr kumimoji="1" lang="ja-JP" altLang="en-US" sz="3600" dirty="0" smtClean="0"/>
              <a:t>早く？</a:t>
            </a:r>
            <a:endParaRPr kumimoji="1" lang="en-US" altLang="ja-JP" sz="3600" dirty="0" smtClean="0"/>
          </a:p>
        </p:txBody>
      </p:sp>
      <p:sp>
        <p:nvSpPr>
          <p:cNvPr id="4" name="右矢印 3"/>
          <p:cNvSpPr/>
          <p:nvPr/>
        </p:nvSpPr>
        <p:spPr>
          <a:xfrm>
            <a:off x="1999967" y="4581024"/>
            <a:ext cx="978084" cy="112414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3167829" y="4581024"/>
            <a:ext cx="5240782" cy="1015663"/>
          </a:xfrm>
          <a:prstGeom prst="rect">
            <a:avLst/>
          </a:prstGeom>
          <a:noFill/>
        </p:spPr>
        <p:txBody>
          <a:bodyPr wrap="square" rtlCol="0">
            <a:spAutoFit/>
          </a:bodyPr>
          <a:lstStyle/>
          <a:p>
            <a:r>
              <a:rPr kumimoji="1" lang="ja-JP" altLang="en-US" sz="6000" dirty="0" smtClean="0">
                <a:solidFill>
                  <a:srgbClr val="FFFF00"/>
                </a:solidFill>
              </a:rPr>
              <a:t>定量的</a:t>
            </a:r>
            <a:r>
              <a:rPr kumimoji="1" lang="ja-JP" altLang="en-US" sz="6000" dirty="0" smtClean="0"/>
              <a:t>に調べ</a:t>
            </a:r>
            <a:endParaRPr kumimoji="1" lang="en-US" altLang="ja-JP" sz="6000" dirty="0" smtClean="0"/>
          </a:p>
        </p:txBody>
      </p:sp>
      <p:sp>
        <p:nvSpPr>
          <p:cNvPr id="6" name="角丸四角形吹き出し 5"/>
          <p:cNvSpPr/>
          <p:nvPr/>
        </p:nvSpPr>
        <p:spPr>
          <a:xfrm>
            <a:off x="102189" y="978149"/>
            <a:ext cx="1635008" cy="497884"/>
          </a:xfrm>
          <a:prstGeom prst="wedgeRoundRectCallout">
            <a:avLst>
              <a:gd name="adj1" fmla="val -4201"/>
              <a:gd name="adj2" fmla="val 79396"/>
              <a:gd name="adj3" fmla="val 16667"/>
            </a:avLst>
          </a:prstGeom>
          <a:ln w="38100" cmpd="sng"/>
        </p:spPr>
        <p:style>
          <a:lnRef idx="3">
            <a:schemeClr val="lt1"/>
          </a:lnRef>
          <a:fillRef idx="1">
            <a:schemeClr val="dk1"/>
          </a:fillRef>
          <a:effectRef idx="1">
            <a:schemeClr val="dk1"/>
          </a:effectRef>
          <a:fontRef idx="minor">
            <a:schemeClr val="lt1"/>
          </a:fontRef>
        </p:style>
        <p:txBody>
          <a:bodyPr rtlCol="0" anchor="ctr"/>
          <a:lstStyle/>
          <a:p>
            <a:pPr algn="ctr"/>
            <a:r>
              <a:rPr kumimoji="1" lang="ja-JP" altLang="en-US" sz="2800" dirty="0" smtClean="0"/>
              <a:t>それなら</a:t>
            </a:r>
            <a:endParaRPr kumimoji="1" lang="ja-JP" altLang="en-US" sz="2800" dirty="0"/>
          </a:p>
        </p:txBody>
      </p:sp>
    </p:spTree>
    <p:extLst>
      <p:ext uri="{BB962C8B-B14F-4D97-AF65-F5344CB8AC3E}">
        <p14:creationId xmlns:p14="http://schemas.microsoft.com/office/powerpoint/2010/main" val="366726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0402" y="478369"/>
            <a:ext cx="8181148" cy="1015663"/>
          </a:xfrm>
          <a:prstGeom prst="rect">
            <a:avLst/>
          </a:prstGeom>
          <a:noFill/>
        </p:spPr>
        <p:txBody>
          <a:bodyPr wrap="square" rtlCol="0">
            <a:spAutoFit/>
          </a:bodyPr>
          <a:lstStyle/>
          <a:p>
            <a:pPr algn="ctr"/>
            <a:r>
              <a:rPr kumimoji="1" lang="ja-JP" altLang="en-US" sz="6000" dirty="0" smtClean="0"/>
              <a:t>著作権侵害とその害悪</a:t>
            </a:r>
            <a:endParaRPr kumimoji="1" lang="ja-JP" altLang="en-US" sz="6000" dirty="0"/>
          </a:p>
        </p:txBody>
      </p:sp>
      <p:sp>
        <p:nvSpPr>
          <p:cNvPr id="5" name="テキスト ボックス 4"/>
          <p:cNvSpPr txBox="1"/>
          <p:nvPr/>
        </p:nvSpPr>
        <p:spPr>
          <a:xfrm>
            <a:off x="3051436" y="5927205"/>
            <a:ext cx="5838964" cy="769441"/>
          </a:xfrm>
          <a:prstGeom prst="rect">
            <a:avLst/>
          </a:prstGeom>
          <a:noFill/>
        </p:spPr>
        <p:txBody>
          <a:bodyPr wrap="square" rtlCol="0">
            <a:spAutoFit/>
          </a:bodyPr>
          <a:lstStyle/>
          <a:p>
            <a:r>
              <a:rPr kumimoji="1" lang="ja-JP" altLang="en-US" sz="4400" dirty="0" smtClean="0">
                <a:solidFill>
                  <a:srgbClr val="FFFF00"/>
                </a:solidFill>
              </a:rPr>
              <a:t>中本研</a:t>
            </a:r>
            <a:r>
              <a:rPr kumimoji="1" lang="en-US" altLang="ja-JP" sz="4400" dirty="0" smtClean="0"/>
              <a:t>D</a:t>
            </a:r>
            <a:r>
              <a:rPr kumimoji="1" lang="ja-JP" altLang="en-US" sz="4400" dirty="0" smtClean="0"/>
              <a:t>１　鐵　紘由紀</a:t>
            </a:r>
            <a:endParaRPr kumimoji="1" lang="ja-JP" altLang="en-US" sz="44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02" y="3962633"/>
            <a:ext cx="2681497" cy="22661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テキスト ボックス 2"/>
          <p:cNvSpPr txBox="1"/>
          <p:nvPr/>
        </p:nvSpPr>
        <p:spPr>
          <a:xfrm>
            <a:off x="3415998" y="2408877"/>
            <a:ext cx="3328409" cy="3170099"/>
          </a:xfrm>
          <a:prstGeom prst="rect">
            <a:avLst/>
          </a:prstGeom>
          <a:noFill/>
        </p:spPr>
        <p:txBody>
          <a:bodyPr wrap="square" rtlCol="0">
            <a:spAutoFit/>
          </a:bodyPr>
          <a:lstStyle/>
          <a:p>
            <a:r>
              <a:rPr kumimoji="1" lang="en-US" altLang="ja-JP" sz="3600" dirty="0" smtClean="0"/>
              <a:t>①</a:t>
            </a:r>
            <a:r>
              <a:rPr kumimoji="1" lang="ja-JP" altLang="en-US" sz="3600" dirty="0" smtClean="0"/>
              <a:t>　イントロ</a:t>
            </a:r>
            <a:endParaRPr kumimoji="1" lang="en-US" altLang="ja-JP" sz="3600" dirty="0" smtClean="0"/>
          </a:p>
          <a:p>
            <a:r>
              <a:rPr kumimoji="1" lang="ja-JP" altLang="ja-JP" sz="2800" dirty="0"/>
              <a:t>　</a:t>
            </a:r>
            <a:r>
              <a:rPr kumimoji="1" lang="ja-JP" altLang="en-US" sz="2800" dirty="0" smtClean="0"/>
              <a:t>・実例</a:t>
            </a:r>
            <a:r>
              <a:rPr kumimoji="1" lang="ja-JP" altLang="ja-JP" sz="2800" dirty="0"/>
              <a:t>　</a:t>
            </a:r>
            <a:r>
              <a:rPr kumimoji="1" lang="ja-JP" altLang="en-US" sz="2800" dirty="0" smtClean="0"/>
              <a:t>・著作権</a:t>
            </a:r>
            <a:endParaRPr kumimoji="1" lang="en-US" altLang="ja-JP" sz="2800" dirty="0" smtClean="0"/>
          </a:p>
          <a:p>
            <a:r>
              <a:rPr kumimoji="1" lang="ja-JP" altLang="ja-JP" sz="2800" dirty="0"/>
              <a:t>　</a:t>
            </a:r>
            <a:r>
              <a:rPr kumimoji="1" lang="ja-JP" altLang="en-US" sz="2800" dirty="0" smtClean="0"/>
              <a:t>・著作権侵害</a:t>
            </a:r>
            <a:endParaRPr kumimoji="1" lang="en-US" altLang="ja-JP" sz="2800" dirty="0" smtClean="0"/>
          </a:p>
          <a:p>
            <a:r>
              <a:rPr kumimoji="1" lang="en-US" altLang="ja-JP" sz="3600" dirty="0" smtClean="0"/>
              <a:t>②</a:t>
            </a:r>
            <a:r>
              <a:rPr kumimoji="1" lang="ja-JP" altLang="en-US" sz="3600" dirty="0" smtClean="0"/>
              <a:t>　目的</a:t>
            </a:r>
            <a:endParaRPr kumimoji="1" lang="en-US" altLang="ja-JP" sz="3600" dirty="0" smtClean="0"/>
          </a:p>
          <a:p>
            <a:endParaRPr kumimoji="1" lang="en-US" altLang="ja-JP" sz="3600" dirty="0" smtClean="0"/>
          </a:p>
          <a:p>
            <a:r>
              <a:rPr kumimoji="1" lang="en-US" altLang="ja-JP" sz="3600" dirty="0" smtClean="0"/>
              <a:t>③</a:t>
            </a:r>
            <a:r>
              <a:rPr kumimoji="1" lang="ja-JP" altLang="en-US" sz="3600" dirty="0" smtClean="0"/>
              <a:t>　手法</a:t>
            </a:r>
            <a:endParaRPr kumimoji="1" lang="en-US" altLang="ja-JP" sz="3600" dirty="0" smtClean="0"/>
          </a:p>
        </p:txBody>
      </p:sp>
      <p:sp>
        <p:nvSpPr>
          <p:cNvPr id="6" name="テキスト ボックス 5"/>
          <p:cNvSpPr txBox="1"/>
          <p:nvPr/>
        </p:nvSpPr>
        <p:spPr>
          <a:xfrm>
            <a:off x="6298279" y="2415288"/>
            <a:ext cx="2562926" cy="2862322"/>
          </a:xfrm>
          <a:prstGeom prst="rect">
            <a:avLst/>
          </a:prstGeom>
          <a:noFill/>
        </p:spPr>
        <p:txBody>
          <a:bodyPr wrap="square" rtlCol="0">
            <a:spAutoFit/>
          </a:bodyPr>
          <a:lstStyle/>
          <a:p>
            <a:r>
              <a:rPr kumimoji="1" lang="en-US" altLang="ja-JP" sz="3600" dirty="0" smtClean="0"/>
              <a:t>④</a:t>
            </a:r>
            <a:r>
              <a:rPr kumimoji="1" lang="ja-JP" altLang="en-US" sz="3600" dirty="0" smtClean="0"/>
              <a:t>　結果</a:t>
            </a:r>
            <a:endParaRPr kumimoji="1" lang="en-US" altLang="ja-JP" sz="3600" dirty="0" smtClean="0"/>
          </a:p>
          <a:p>
            <a:endParaRPr kumimoji="1" lang="en-US" altLang="ja-JP" sz="3600" dirty="0" smtClean="0"/>
          </a:p>
          <a:p>
            <a:r>
              <a:rPr kumimoji="1" lang="en-US" altLang="ja-JP" sz="3600" dirty="0" smtClean="0"/>
              <a:t>⑤</a:t>
            </a:r>
            <a:r>
              <a:rPr kumimoji="1" lang="ja-JP" altLang="en-US" sz="3600" dirty="0" smtClean="0"/>
              <a:t>　結論</a:t>
            </a:r>
            <a:endParaRPr kumimoji="1" lang="en-US" altLang="ja-JP" sz="3600" dirty="0" smtClean="0"/>
          </a:p>
          <a:p>
            <a:endParaRPr kumimoji="1" lang="en-US" altLang="ja-JP" sz="3600" dirty="0" smtClean="0"/>
          </a:p>
          <a:p>
            <a:r>
              <a:rPr kumimoji="1" lang="en-US" altLang="ja-JP" sz="3600" dirty="0" smtClean="0"/>
              <a:t>⑥</a:t>
            </a:r>
            <a:r>
              <a:rPr kumimoji="1" lang="ja-JP" altLang="en-US" sz="3600" dirty="0" smtClean="0"/>
              <a:t>　まとめ</a:t>
            </a:r>
            <a:endParaRPr kumimoji="1" lang="en-US" altLang="ja-JP" sz="3600" dirty="0" smtClean="0"/>
          </a:p>
        </p:txBody>
      </p:sp>
      <p:cxnSp>
        <p:nvCxnSpPr>
          <p:cNvPr id="12" name="直線コネクタ 11"/>
          <p:cNvCxnSpPr/>
          <p:nvPr/>
        </p:nvCxnSpPr>
        <p:spPr>
          <a:xfrm>
            <a:off x="6218873" y="2415288"/>
            <a:ext cx="0" cy="3163688"/>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3313810" y="2233686"/>
            <a:ext cx="5576590" cy="3518420"/>
          </a:xfrm>
          <a:prstGeom prst="rect">
            <a:avLst/>
          </a:prstGeom>
          <a:noFill/>
          <a:ln w="38100" cmpd="sng">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3577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2530"/>
            <a:ext cx="8229600" cy="1143000"/>
          </a:xfrm>
        </p:spPr>
        <p:txBody>
          <a:bodyPr>
            <a:normAutofit/>
          </a:bodyPr>
          <a:lstStyle/>
          <a:p>
            <a:r>
              <a:rPr kumimoji="1" lang="ja-JP" altLang="en-US" dirty="0" smtClean="0"/>
              <a:t>モデル化</a:t>
            </a:r>
            <a:endParaRPr kumimoji="1" lang="ja-JP" altLang="en-US" dirty="0"/>
          </a:p>
        </p:txBody>
      </p:sp>
      <p:sp>
        <p:nvSpPr>
          <p:cNvPr id="5" name="角丸四角形 4"/>
          <p:cNvSpPr/>
          <p:nvPr/>
        </p:nvSpPr>
        <p:spPr>
          <a:xfrm>
            <a:off x="102187" y="1445327"/>
            <a:ext cx="8919550" cy="1591319"/>
          </a:xfrm>
          <a:prstGeom prst="roundRect">
            <a:avLst/>
          </a:prstGeom>
          <a:ln w="76200" cmpd="tri">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470838768"/>
              </p:ext>
            </p:extLst>
          </p:nvPr>
        </p:nvGraphicFramePr>
        <p:xfrm>
          <a:off x="306576" y="1417638"/>
          <a:ext cx="8216900" cy="1416050"/>
        </p:xfrm>
        <a:graphic>
          <a:graphicData uri="http://schemas.openxmlformats.org/presentationml/2006/ole">
            <mc:AlternateContent xmlns:mc="http://schemas.openxmlformats.org/markup-compatibility/2006">
              <mc:Choice xmlns:v="urn:schemas-microsoft-com:vml" Requires="v">
                <p:oleObj spid="_x0000_s1145" name="数式" r:id="rId4" imgW="2286000" imgH="393700" progId="Equation.3">
                  <p:embed/>
                </p:oleObj>
              </mc:Choice>
              <mc:Fallback>
                <p:oleObj name="数式" r:id="rId4" imgW="2286000" imgH="393700" progId="Equation.3">
                  <p:embed/>
                  <p:pic>
                    <p:nvPicPr>
                      <p:cNvPr id="0" name=""/>
                      <p:cNvPicPr/>
                      <p:nvPr/>
                    </p:nvPicPr>
                    <p:blipFill>
                      <a:blip r:embed="rId5"/>
                      <a:stretch>
                        <a:fillRect/>
                      </a:stretch>
                    </p:blipFill>
                    <p:spPr>
                      <a:xfrm>
                        <a:off x="306576" y="1417638"/>
                        <a:ext cx="8216900" cy="1416050"/>
                      </a:xfrm>
                      <a:prstGeom prst="rect">
                        <a:avLst/>
                      </a:prstGeom>
                    </p:spPr>
                  </p:pic>
                </p:oleObj>
              </mc:Fallback>
            </mc:AlternateContent>
          </a:graphicData>
        </a:graphic>
      </p:graphicFrame>
      <p:sp>
        <p:nvSpPr>
          <p:cNvPr id="3" name="テキスト ボックス 2"/>
          <p:cNvSpPr txBox="1"/>
          <p:nvPr/>
        </p:nvSpPr>
        <p:spPr>
          <a:xfrm>
            <a:off x="-481735" y="759162"/>
            <a:ext cx="2627691" cy="677108"/>
          </a:xfrm>
          <a:prstGeom prst="rect">
            <a:avLst/>
          </a:prstGeom>
          <a:noFill/>
        </p:spPr>
        <p:txBody>
          <a:bodyPr wrap="square" rtlCol="0">
            <a:spAutoFit/>
          </a:bodyPr>
          <a:lstStyle/>
          <a:p>
            <a:pPr algn="ctr"/>
            <a:r>
              <a:rPr kumimoji="1" lang="ja-JP" altLang="en-US" dirty="0" smtClean="0"/>
              <a:t>入手</a:t>
            </a:r>
            <a:r>
              <a:rPr kumimoji="1" lang="ja-JP" altLang="en-US" sz="2000" dirty="0" smtClean="0"/>
              <a:t>する</a:t>
            </a:r>
            <a:r>
              <a:rPr kumimoji="1" lang="ja-JP" altLang="en-US" dirty="0" smtClean="0"/>
              <a:t>人</a:t>
            </a:r>
            <a:endParaRPr kumimoji="1" lang="en-US" altLang="ja-JP" dirty="0" smtClean="0"/>
          </a:p>
          <a:p>
            <a:pPr algn="ctr"/>
            <a:r>
              <a:rPr kumimoji="1" lang="ja-JP" altLang="en-US" dirty="0" smtClean="0"/>
              <a:t>（購買＋非購買）</a:t>
            </a:r>
            <a:endParaRPr kumimoji="1" lang="ja-JP" altLang="en-US" dirty="0"/>
          </a:p>
        </p:txBody>
      </p:sp>
      <p:sp>
        <p:nvSpPr>
          <p:cNvPr id="12" name="テキスト ボックス 11"/>
          <p:cNvSpPr txBox="1"/>
          <p:nvPr/>
        </p:nvSpPr>
        <p:spPr>
          <a:xfrm>
            <a:off x="2488135" y="1005179"/>
            <a:ext cx="1958454" cy="400110"/>
          </a:xfrm>
          <a:prstGeom prst="rect">
            <a:avLst/>
          </a:prstGeom>
          <a:noFill/>
        </p:spPr>
        <p:txBody>
          <a:bodyPr wrap="square" rtlCol="0">
            <a:spAutoFit/>
          </a:bodyPr>
          <a:lstStyle/>
          <a:p>
            <a:pPr algn="ctr"/>
            <a:r>
              <a:rPr kumimoji="1" lang="ja-JP" altLang="en-US" sz="2000" dirty="0" smtClean="0"/>
              <a:t>著作物の品質</a:t>
            </a:r>
            <a:endParaRPr kumimoji="1" lang="ja-JP" altLang="en-US" sz="2000" dirty="0"/>
          </a:p>
        </p:txBody>
      </p:sp>
      <p:sp>
        <p:nvSpPr>
          <p:cNvPr id="13" name="テキスト ボックス 12"/>
          <p:cNvSpPr txBox="1"/>
          <p:nvPr/>
        </p:nvSpPr>
        <p:spPr>
          <a:xfrm>
            <a:off x="4836557" y="996990"/>
            <a:ext cx="1980836" cy="400110"/>
          </a:xfrm>
          <a:prstGeom prst="rect">
            <a:avLst/>
          </a:prstGeom>
          <a:noFill/>
        </p:spPr>
        <p:txBody>
          <a:bodyPr wrap="square" rtlCol="0">
            <a:spAutoFit/>
          </a:bodyPr>
          <a:lstStyle/>
          <a:p>
            <a:pPr algn="ctr"/>
            <a:r>
              <a:rPr kumimoji="1" lang="ja-JP" altLang="en-US" sz="2000" dirty="0" smtClean="0"/>
              <a:t>求められる品質</a:t>
            </a:r>
            <a:endParaRPr kumimoji="1" lang="ja-JP" altLang="en-US" sz="2000" dirty="0"/>
          </a:p>
        </p:txBody>
      </p:sp>
      <p:sp>
        <p:nvSpPr>
          <p:cNvPr id="14" name="テキスト ボックス 13"/>
          <p:cNvSpPr txBox="1"/>
          <p:nvPr/>
        </p:nvSpPr>
        <p:spPr>
          <a:xfrm>
            <a:off x="6894973" y="1003400"/>
            <a:ext cx="1855775" cy="400110"/>
          </a:xfrm>
          <a:prstGeom prst="rect">
            <a:avLst/>
          </a:prstGeom>
          <a:noFill/>
        </p:spPr>
        <p:txBody>
          <a:bodyPr wrap="square" rtlCol="0">
            <a:spAutoFit/>
          </a:bodyPr>
          <a:lstStyle/>
          <a:p>
            <a:pPr algn="ctr"/>
            <a:r>
              <a:rPr kumimoji="1" lang="ja-JP" altLang="en-US" sz="2000" dirty="0" smtClean="0"/>
              <a:t>新規開拓係数</a:t>
            </a:r>
            <a:endParaRPr kumimoji="1" lang="ja-JP" altLang="en-US" sz="2000" dirty="0"/>
          </a:p>
        </p:txBody>
      </p:sp>
      <p:sp>
        <p:nvSpPr>
          <p:cNvPr id="28" name="テキスト ボックス 27"/>
          <p:cNvSpPr txBox="1"/>
          <p:nvPr/>
        </p:nvSpPr>
        <p:spPr>
          <a:xfrm>
            <a:off x="102187" y="3489219"/>
            <a:ext cx="8919550" cy="2800767"/>
          </a:xfrm>
          <a:prstGeom prst="rect">
            <a:avLst/>
          </a:prstGeom>
          <a:noFill/>
        </p:spPr>
        <p:txBody>
          <a:bodyPr wrap="square" rtlCol="0">
            <a:spAutoFit/>
          </a:bodyPr>
          <a:lstStyle/>
          <a:p>
            <a:r>
              <a:rPr kumimoji="1" lang="ja-JP" altLang="en-US" sz="4000" dirty="0" smtClean="0"/>
              <a:t>・　求められる「質」　＜　著作物の「質」</a:t>
            </a:r>
            <a:endParaRPr kumimoji="1" lang="en-US" altLang="ja-JP" sz="4000" dirty="0" smtClean="0"/>
          </a:p>
          <a:p>
            <a:r>
              <a:rPr kumimoji="1" lang="ja-JP" altLang="en-US" sz="3200" dirty="0" smtClean="0"/>
              <a:t>　　</a:t>
            </a:r>
            <a:r>
              <a:rPr kumimoji="1" lang="ja-JP" altLang="ja-JP" sz="3200" dirty="0"/>
              <a:t>　</a:t>
            </a:r>
            <a:r>
              <a:rPr kumimoji="1" lang="ja-JP" altLang="en-US" sz="3200" dirty="0" smtClean="0"/>
              <a:t>　</a:t>
            </a:r>
            <a:r>
              <a:rPr kumimoji="1" lang="en-US" altLang="ja-JP" sz="3200" dirty="0" smtClean="0"/>
              <a:t>☞</a:t>
            </a:r>
            <a:r>
              <a:rPr kumimoji="1" lang="ja-JP" altLang="en-US" sz="3200" dirty="0" smtClean="0"/>
              <a:t>　人気上昇</a:t>
            </a:r>
            <a:r>
              <a:rPr kumimoji="1" lang="ja-JP" altLang="ja-JP" sz="3200" dirty="0"/>
              <a:t>　</a:t>
            </a:r>
            <a:r>
              <a:rPr kumimoji="1" lang="ja-JP" altLang="en-US" sz="3200" dirty="0" smtClean="0"/>
              <a:t>　欲しい人</a:t>
            </a:r>
            <a:r>
              <a:rPr kumimoji="1" lang="en-US" altLang="ja-JP" sz="3200" dirty="0" smtClean="0"/>
              <a:t>↑</a:t>
            </a:r>
          </a:p>
          <a:p>
            <a:endParaRPr kumimoji="1" lang="en-US" altLang="ja-JP" sz="3200" dirty="0" smtClean="0"/>
          </a:p>
          <a:p>
            <a:r>
              <a:rPr kumimoji="1" lang="ja-JP" altLang="en-US" sz="4000" dirty="0" smtClean="0"/>
              <a:t>・　客層は有限</a:t>
            </a:r>
            <a:endParaRPr kumimoji="1" lang="en-US" altLang="ja-JP" sz="4000" dirty="0" smtClean="0"/>
          </a:p>
          <a:p>
            <a:r>
              <a:rPr kumimoji="1" lang="ja-JP" altLang="ja-JP" sz="3200" dirty="0"/>
              <a:t>　</a:t>
            </a:r>
            <a:r>
              <a:rPr kumimoji="1" lang="ja-JP" altLang="en-US" sz="3200" dirty="0" smtClean="0"/>
              <a:t>　　　</a:t>
            </a:r>
            <a:r>
              <a:rPr kumimoji="1" lang="en-US" altLang="ja-JP" sz="3200" dirty="0" smtClean="0"/>
              <a:t>☞</a:t>
            </a:r>
            <a:r>
              <a:rPr kumimoji="1" lang="ja-JP" altLang="en-US" sz="3200" dirty="0" smtClean="0"/>
              <a:t>　成長も有限　新規開拓は難化</a:t>
            </a:r>
            <a:endParaRPr kumimoji="1" lang="ja-JP" altLang="en-US" sz="3200" dirty="0"/>
          </a:p>
        </p:txBody>
      </p:sp>
    </p:spTree>
    <p:extLst>
      <p:ext uri="{BB962C8B-B14F-4D97-AF65-F5344CB8AC3E}">
        <p14:creationId xmlns:p14="http://schemas.microsoft.com/office/powerpoint/2010/main" val="379535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2187" y="2204487"/>
            <a:ext cx="8919549" cy="4365178"/>
          </a:xfrm>
          <a:prstGeom prst="rect">
            <a:avLst/>
          </a:prstGeom>
          <a:ln w="76200" cmpd="tri"/>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57200" y="-192530"/>
            <a:ext cx="8229600" cy="1143000"/>
          </a:xfrm>
        </p:spPr>
        <p:txBody>
          <a:bodyPr>
            <a:normAutofit/>
          </a:bodyPr>
          <a:lstStyle/>
          <a:p>
            <a:r>
              <a:rPr kumimoji="1" lang="ja-JP" altLang="en-US" dirty="0" smtClean="0"/>
              <a:t>モデル化</a:t>
            </a:r>
            <a:endParaRPr kumimoji="1" lang="ja-JP" altLang="en-US" dirty="0"/>
          </a:p>
        </p:txBody>
      </p:sp>
      <p:sp>
        <p:nvSpPr>
          <p:cNvPr id="5" name="角丸四角形 4"/>
          <p:cNvSpPr/>
          <p:nvPr/>
        </p:nvSpPr>
        <p:spPr>
          <a:xfrm>
            <a:off x="102187" y="1445327"/>
            <a:ext cx="8919550" cy="1591319"/>
          </a:xfrm>
          <a:prstGeom prst="roundRect">
            <a:avLst/>
          </a:prstGeom>
          <a:ln w="76200" cmpd="tri">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674980539"/>
              </p:ext>
            </p:extLst>
          </p:nvPr>
        </p:nvGraphicFramePr>
        <p:xfrm>
          <a:off x="306576" y="1417638"/>
          <a:ext cx="8216900" cy="1416050"/>
        </p:xfrm>
        <a:graphic>
          <a:graphicData uri="http://schemas.openxmlformats.org/presentationml/2006/ole">
            <mc:AlternateContent xmlns:mc="http://schemas.openxmlformats.org/markup-compatibility/2006">
              <mc:Choice xmlns:v="urn:schemas-microsoft-com:vml" Requires="v">
                <p:oleObj spid="_x0000_s11364" name="数式" r:id="rId4" imgW="2286000" imgH="393700" progId="Equation.3">
                  <p:embed/>
                </p:oleObj>
              </mc:Choice>
              <mc:Fallback>
                <p:oleObj name="数式" r:id="rId4" imgW="2286000" imgH="393700" progId="Equation.3">
                  <p:embed/>
                  <p:pic>
                    <p:nvPicPr>
                      <p:cNvPr id="0" name=""/>
                      <p:cNvPicPr/>
                      <p:nvPr/>
                    </p:nvPicPr>
                    <p:blipFill>
                      <a:blip r:embed="rId5"/>
                      <a:stretch>
                        <a:fillRect/>
                      </a:stretch>
                    </p:blipFill>
                    <p:spPr>
                      <a:xfrm>
                        <a:off x="306576" y="1417638"/>
                        <a:ext cx="8216900" cy="14160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10494293"/>
              </p:ext>
            </p:extLst>
          </p:nvPr>
        </p:nvGraphicFramePr>
        <p:xfrm>
          <a:off x="364977" y="3159653"/>
          <a:ext cx="4471579" cy="720000"/>
        </p:xfrm>
        <a:graphic>
          <a:graphicData uri="http://schemas.openxmlformats.org/presentationml/2006/ole">
            <mc:AlternateContent xmlns:mc="http://schemas.openxmlformats.org/markup-compatibility/2006">
              <mc:Choice xmlns:v="urn:schemas-microsoft-com:vml" Requires="v">
                <p:oleObj spid="_x0000_s11365" name="数式" r:id="rId6" imgW="1498600" imgH="241300" progId="Equation.3">
                  <p:embed/>
                </p:oleObj>
              </mc:Choice>
              <mc:Fallback>
                <p:oleObj name="数式" r:id="rId6" imgW="1498600" imgH="241300" progId="Equation.3">
                  <p:embed/>
                  <p:pic>
                    <p:nvPicPr>
                      <p:cNvPr id="0" name=""/>
                      <p:cNvPicPr/>
                      <p:nvPr/>
                    </p:nvPicPr>
                    <p:blipFill>
                      <a:blip r:embed="rId7"/>
                      <a:stretch>
                        <a:fillRect/>
                      </a:stretch>
                    </p:blipFill>
                    <p:spPr>
                      <a:xfrm>
                        <a:off x="364977" y="3159653"/>
                        <a:ext cx="4471579" cy="7200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526393860"/>
              </p:ext>
            </p:extLst>
          </p:nvPr>
        </p:nvGraphicFramePr>
        <p:xfrm>
          <a:off x="1272599" y="3877724"/>
          <a:ext cx="2984211" cy="540000"/>
        </p:xfrm>
        <a:graphic>
          <a:graphicData uri="http://schemas.openxmlformats.org/presentationml/2006/ole">
            <mc:AlternateContent xmlns:mc="http://schemas.openxmlformats.org/markup-compatibility/2006">
              <mc:Choice xmlns:v="urn:schemas-microsoft-com:vml" Requires="v">
                <p:oleObj spid="_x0000_s11366" name="数式" r:id="rId8" imgW="1333500" imgH="241300" progId="Equation.3">
                  <p:embed/>
                </p:oleObj>
              </mc:Choice>
              <mc:Fallback>
                <p:oleObj name="数式" r:id="rId8" imgW="1333500" imgH="241300" progId="Equation.3">
                  <p:embed/>
                  <p:pic>
                    <p:nvPicPr>
                      <p:cNvPr id="0" name=""/>
                      <p:cNvPicPr/>
                      <p:nvPr/>
                    </p:nvPicPr>
                    <p:blipFill>
                      <a:blip r:embed="rId9"/>
                      <a:stretch>
                        <a:fillRect/>
                      </a:stretch>
                    </p:blipFill>
                    <p:spPr>
                      <a:xfrm>
                        <a:off x="1272599" y="3877724"/>
                        <a:ext cx="2984211" cy="54000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2437213883"/>
              </p:ext>
            </p:extLst>
          </p:nvPr>
        </p:nvGraphicFramePr>
        <p:xfrm>
          <a:off x="1272599" y="4423177"/>
          <a:ext cx="2668587" cy="539750"/>
        </p:xfrm>
        <a:graphic>
          <a:graphicData uri="http://schemas.openxmlformats.org/presentationml/2006/ole">
            <mc:AlternateContent xmlns:mc="http://schemas.openxmlformats.org/markup-compatibility/2006">
              <mc:Choice xmlns:v="urn:schemas-microsoft-com:vml" Requires="v">
                <p:oleObj spid="_x0000_s11367" name="数式" r:id="rId10" imgW="1193800" imgH="241300" progId="Equation.3">
                  <p:embed/>
                </p:oleObj>
              </mc:Choice>
              <mc:Fallback>
                <p:oleObj name="数式" r:id="rId10" imgW="1193800" imgH="241300" progId="Equation.3">
                  <p:embed/>
                  <p:pic>
                    <p:nvPicPr>
                      <p:cNvPr id="0" name=""/>
                      <p:cNvPicPr/>
                      <p:nvPr/>
                    </p:nvPicPr>
                    <p:blipFill>
                      <a:blip r:embed="rId11"/>
                      <a:stretch>
                        <a:fillRect/>
                      </a:stretch>
                    </p:blipFill>
                    <p:spPr>
                      <a:xfrm>
                        <a:off x="1272599" y="4423177"/>
                        <a:ext cx="2668587" cy="53975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751211122"/>
              </p:ext>
            </p:extLst>
          </p:nvPr>
        </p:nvGraphicFramePr>
        <p:xfrm>
          <a:off x="340414" y="5051342"/>
          <a:ext cx="3184022" cy="1258800"/>
        </p:xfrm>
        <a:graphic>
          <a:graphicData uri="http://schemas.openxmlformats.org/presentationml/2006/ole">
            <mc:AlternateContent xmlns:mc="http://schemas.openxmlformats.org/markup-compatibility/2006">
              <mc:Choice xmlns:v="urn:schemas-microsoft-com:vml" Requires="v">
                <p:oleObj spid="_x0000_s11368" name="数式" r:id="rId12" imgW="1092200" imgH="431800" progId="Equation.3">
                  <p:embed/>
                </p:oleObj>
              </mc:Choice>
              <mc:Fallback>
                <p:oleObj name="数式" r:id="rId12" imgW="1092200" imgH="431800" progId="Equation.3">
                  <p:embed/>
                  <p:pic>
                    <p:nvPicPr>
                      <p:cNvPr id="0" name=""/>
                      <p:cNvPicPr/>
                      <p:nvPr/>
                    </p:nvPicPr>
                    <p:blipFill>
                      <a:blip r:embed="rId13"/>
                      <a:stretch>
                        <a:fillRect/>
                      </a:stretch>
                    </p:blipFill>
                    <p:spPr>
                      <a:xfrm>
                        <a:off x="340414" y="5051342"/>
                        <a:ext cx="3184022" cy="1258800"/>
                      </a:xfrm>
                      <a:prstGeom prst="rect">
                        <a:avLst/>
                      </a:prstGeom>
                    </p:spPr>
                  </p:pic>
                </p:oleObj>
              </mc:Fallback>
            </mc:AlternateContent>
          </a:graphicData>
        </a:graphic>
      </p:graphicFrame>
      <p:sp>
        <p:nvSpPr>
          <p:cNvPr id="3" name="テキスト ボックス 2"/>
          <p:cNvSpPr txBox="1"/>
          <p:nvPr/>
        </p:nvSpPr>
        <p:spPr>
          <a:xfrm>
            <a:off x="-481735" y="759162"/>
            <a:ext cx="2627691" cy="677108"/>
          </a:xfrm>
          <a:prstGeom prst="rect">
            <a:avLst/>
          </a:prstGeom>
          <a:noFill/>
        </p:spPr>
        <p:txBody>
          <a:bodyPr wrap="square" rtlCol="0">
            <a:spAutoFit/>
          </a:bodyPr>
          <a:lstStyle/>
          <a:p>
            <a:pPr algn="ctr"/>
            <a:r>
              <a:rPr kumimoji="1" lang="ja-JP" altLang="en-US" dirty="0" smtClean="0"/>
              <a:t>入手</a:t>
            </a:r>
            <a:r>
              <a:rPr kumimoji="1" lang="ja-JP" altLang="en-US" sz="2000" dirty="0" smtClean="0"/>
              <a:t>する</a:t>
            </a:r>
            <a:r>
              <a:rPr kumimoji="1" lang="ja-JP" altLang="en-US" dirty="0" smtClean="0"/>
              <a:t>人</a:t>
            </a:r>
            <a:endParaRPr kumimoji="1" lang="en-US" altLang="ja-JP" dirty="0" smtClean="0"/>
          </a:p>
          <a:p>
            <a:pPr algn="ctr"/>
            <a:r>
              <a:rPr kumimoji="1" lang="ja-JP" altLang="en-US" dirty="0" smtClean="0"/>
              <a:t>（購買＋非購買）</a:t>
            </a:r>
            <a:endParaRPr kumimoji="1" lang="ja-JP" altLang="en-US" dirty="0"/>
          </a:p>
        </p:txBody>
      </p:sp>
      <p:sp>
        <p:nvSpPr>
          <p:cNvPr id="12" name="テキスト ボックス 11"/>
          <p:cNvSpPr txBox="1"/>
          <p:nvPr/>
        </p:nvSpPr>
        <p:spPr>
          <a:xfrm>
            <a:off x="2488135" y="1005179"/>
            <a:ext cx="1958454" cy="400110"/>
          </a:xfrm>
          <a:prstGeom prst="rect">
            <a:avLst/>
          </a:prstGeom>
          <a:noFill/>
        </p:spPr>
        <p:txBody>
          <a:bodyPr wrap="square" rtlCol="0">
            <a:spAutoFit/>
          </a:bodyPr>
          <a:lstStyle/>
          <a:p>
            <a:pPr algn="ctr"/>
            <a:r>
              <a:rPr kumimoji="1" lang="ja-JP" altLang="en-US" sz="2000" dirty="0" smtClean="0"/>
              <a:t>著作物の品質</a:t>
            </a:r>
            <a:endParaRPr kumimoji="1" lang="ja-JP" altLang="en-US" sz="2000" dirty="0"/>
          </a:p>
        </p:txBody>
      </p:sp>
      <p:sp>
        <p:nvSpPr>
          <p:cNvPr id="13" name="テキスト ボックス 12"/>
          <p:cNvSpPr txBox="1"/>
          <p:nvPr/>
        </p:nvSpPr>
        <p:spPr>
          <a:xfrm>
            <a:off x="4836557" y="996990"/>
            <a:ext cx="1980836" cy="400110"/>
          </a:xfrm>
          <a:prstGeom prst="rect">
            <a:avLst/>
          </a:prstGeom>
          <a:noFill/>
        </p:spPr>
        <p:txBody>
          <a:bodyPr wrap="square" rtlCol="0">
            <a:spAutoFit/>
          </a:bodyPr>
          <a:lstStyle/>
          <a:p>
            <a:pPr algn="ctr"/>
            <a:r>
              <a:rPr kumimoji="1" lang="ja-JP" altLang="en-US" sz="2000" dirty="0" smtClean="0"/>
              <a:t>求められる品質</a:t>
            </a:r>
            <a:endParaRPr kumimoji="1" lang="ja-JP" altLang="en-US" sz="2000" dirty="0"/>
          </a:p>
        </p:txBody>
      </p:sp>
      <p:sp>
        <p:nvSpPr>
          <p:cNvPr id="14" name="テキスト ボックス 13"/>
          <p:cNvSpPr txBox="1"/>
          <p:nvPr/>
        </p:nvSpPr>
        <p:spPr>
          <a:xfrm>
            <a:off x="6894973" y="1003400"/>
            <a:ext cx="1855775" cy="400110"/>
          </a:xfrm>
          <a:prstGeom prst="rect">
            <a:avLst/>
          </a:prstGeom>
          <a:noFill/>
        </p:spPr>
        <p:txBody>
          <a:bodyPr wrap="square" rtlCol="0">
            <a:spAutoFit/>
          </a:bodyPr>
          <a:lstStyle/>
          <a:p>
            <a:pPr algn="ctr"/>
            <a:r>
              <a:rPr kumimoji="1" lang="ja-JP" altLang="en-US" sz="2000" dirty="0" smtClean="0"/>
              <a:t>新規開拓係数</a:t>
            </a:r>
            <a:endParaRPr kumimoji="1" lang="ja-JP" altLang="en-US" sz="2000" dirty="0"/>
          </a:p>
        </p:txBody>
      </p:sp>
    </p:spTree>
    <p:extLst>
      <p:ext uri="{BB962C8B-B14F-4D97-AF65-F5344CB8AC3E}">
        <p14:creationId xmlns:p14="http://schemas.microsoft.com/office/powerpoint/2010/main" val="22920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2187" y="2204487"/>
            <a:ext cx="8919549" cy="4365178"/>
          </a:xfrm>
          <a:prstGeom prst="rect">
            <a:avLst/>
          </a:prstGeom>
          <a:ln w="76200" cmpd="tri"/>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57200" y="-192530"/>
            <a:ext cx="8229600" cy="1143000"/>
          </a:xfrm>
        </p:spPr>
        <p:txBody>
          <a:bodyPr>
            <a:normAutofit/>
          </a:bodyPr>
          <a:lstStyle/>
          <a:p>
            <a:r>
              <a:rPr kumimoji="1" lang="ja-JP" altLang="en-US" dirty="0" smtClean="0"/>
              <a:t>モデル化</a:t>
            </a:r>
            <a:endParaRPr kumimoji="1" lang="ja-JP" altLang="en-US" dirty="0"/>
          </a:p>
        </p:txBody>
      </p:sp>
      <p:sp>
        <p:nvSpPr>
          <p:cNvPr id="5" name="角丸四角形 4"/>
          <p:cNvSpPr/>
          <p:nvPr/>
        </p:nvSpPr>
        <p:spPr>
          <a:xfrm>
            <a:off x="102187" y="1445327"/>
            <a:ext cx="8919550" cy="1591319"/>
          </a:xfrm>
          <a:prstGeom prst="roundRect">
            <a:avLst/>
          </a:prstGeom>
          <a:ln w="76200" cmpd="tri">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674980539"/>
              </p:ext>
            </p:extLst>
          </p:nvPr>
        </p:nvGraphicFramePr>
        <p:xfrm>
          <a:off x="306576" y="1417638"/>
          <a:ext cx="8216900" cy="1416050"/>
        </p:xfrm>
        <a:graphic>
          <a:graphicData uri="http://schemas.openxmlformats.org/presentationml/2006/ole">
            <mc:AlternateContent xmlns:mc="http://schemas.openxmlformats.org/markup-compatibility/2006">
              <mc:Choice xmlns:v="urn:schemas-microsoft-com:vml" Requires="v">
                <p:oleObj spid="_x0000_s12413" name="数式" r:id="rId4" imgW="2286000" imgH="393700" progId="Equation.3">
                  <p:embed/>
                </p:oleObj>
              </mc:Choice>
              <mc:Fallback>
                <p:oleObj name="数式" r:id="rId4" imgW="2286000" imgH="393700" progId="Equation.3">
                  <p:embed/>
                  <p:pic>
                    <p:nvPicPr>
                      <p:cNvPr id="0" name=""/>
                      <p:cNvPicPr/>
                      <p:nvPr/>
                    </p:nvPicPr>
                    <p:blipFill>
                      <a:blip r:embed="rId5"/>
                      <a:stretch>
                        <a:fillRect/>
                      </a:stretch>
                    </p:blipFill>
                    <p:spPr>
                      <a:xfrm>
                        <a:off x="306576" y="1417638"/>
                        <a:ext cx="8216900" cy="14160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10494293"/>
              </p:ext>
            </p:extLst>
          </p:nvPr>
        </p:nvGraphicFramePr>
        <p:xfrm>
          <a:off x="364977" y="3159653"/>
          <a:ext cx="4471579" cy="720000"/>
        </p:xfrm>
        <a:graphic>
          <a:graphicData uri="http://schemas.openxmlformats.org/presentationml/2006/ole">
            <mc:AlternateContent xmlns:mc="http://schemas.openxmlformats.org/markup-compatibility/2006">
              <mc:Choice xmlns:v="urn:schemas-microsoft-com:vml" Requires="v">
                <p:oleObj spid="_x0000_s12414" name="数式" r:id="rId6" imgW="1498600" imgH="241300" progId="Equation.3">
                  <p:embed/>
                </p:oleObj>
              </mc:Choice>
              <mc:Fallback>
                <p:oleObj name="数式" r:id="rId6" imgW="1498600" imgH="241300" progId="Equation.3">
                  <p:embed/>
                  <p:pic>
                    <p:nvPicPr>
                      <p:cNvPr id="0" name=""/>
                      <p:cNvPicPr/>
                      <p:nvPr/>
                    </p:nvPicPr>
                    <p:blipFill>
                      <a:blip r:embed="rId7"/>
                      <a:stretch>
                        <a:fillRect/>
                      </a:stretch>
                    </p:blipFill>
                    <p:spPr>
                      <a:xfrm>
                        <a:off x="364977" y="3159653"/>
                        <a:ext cx="4471579" cy="7200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526393860"/>
              </p:ext>
            </p:extLst>
          </p:nvPr>
        </p:nvGraphicFramePr>
        <p:xfrm>
          <a:off x="1272599" y="3877724"/>
          <a:ext cx="2984211" cy="540000"/>
        </p:xfrm>
        <a:graphic>
          <a:graphicData uri="http://schemas.openxmlformats.org/presentationml/2006/ole">
            <mc:AlternateContent xmlns:mc="http://schemas.openxmlformats.org/markup-compatibility/2006">
              <mc:Choice xmlns:v="urn:schemas-microsoft-com:vml" Requires="v">
                <p:oleObj spid="_x0000_s12415" name="数式" r:id="rId8" imgW="1333500" imgH="241300" progId="Equation.3">
                  <p:embed/>
                </p:oleObj>
              </mc:Choice>
              <mc:Fallback>
                <p:oleObj name="数式" r:id="rId8" imgW="1333500" imgH="241300" progId="Equation.3">
                  <p:embed/>
                  <p:pic>
                    <p:nvPicPr>
                      <p:cNvPr id="0" name=""/>
                      <p:cNvPicPr/>
                      <p:nvPr/>
                    </p:nvPicPr>
                    <p:blipFill>
                      <a:blip r:embed="rId9"/>
                      <a:stretch>
                        <a:fillRect/>
                      </a:stretch>
                    </p:blipFill>
                    <p:spPr>
                      <a:xfrm>
                        <a:off x="1272599" y="3877724"/>
                        <a:ext cx="2984211" cy="54000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2437213883"/>
              </p:ext>
            </p:extLst>
          </p:nvPr>
        </p:nvGraphicFramePr>
        <p:xfrm>
          <a:off x="1272599" y="4423177"/>
          <a:ext cx="2668587" cy="539750"/>
        </p:xfrm>
        <a:graphic>
          <a:graphicData uri="http://schemas.openxmlformats.org/presentationml/2006/ole">
            <mc:AlternateContent xmlns:mc="http://schemas.openxmlformats.org/markup-compatibility/2006">
              <mc:Choice xmlns:v="urn:schemas-microsoft-com:vml" Requires="v">
                <p:oleObj spid="_x0000_s12416" name="数式" r:id="rId10" imgW="1193800" imgH="241300" progId="Equation.3">
                  <p:embed/>
                </p:oleObj>
              </mc:Choice>
              <mc:Fallback>
                <p:oleObj name="数式" r:id="rId10" imgW="1193800" imgH="241300" progId="Equation.3">
                  <p:embed/>
                  <p:pic>
                    <p:nvPicPr>
                      <p:cNvPr id="0" name=""/>
                      <p:cNvPicPr/>
                      <p:nvPr/>
                    </p:nvPicPr>
                    <p:blipFill>
                      <a:blip r:embed="rId11"/>
                      <a:stretch>
                        <a:fillRect/>
                      </a:stretch>
                    </p:blipFill>
                    <p:spPr>
                      <a:xfrm>
                        <a:off x="1272599" y="4423177"/>
                        <a:ext cx="2668587" cy="53975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751211122"/>
              </p:ext>
            </p:extLst>
          </p:nvPr>
        </p:nvGraphicFramePr>
        <p:xfrm>
          <a:off x="340414" y="5051342"/>
          <a:ext cx="3184022" cy="1258800"/>
        </p:xfrm>
        <a:graphic>
          <a:graphicData uri="http://schemas.openxmlformats.org/presentationml/2006/ole">
            <mc:AlternateContent xmlns:mc="http://schemas.openxmlformats.org/markup-compatibility/2006">
              <mc:Choice xmlns:v="urn:schemas-microsoft-com:vml" Requires="v">
                <p:oleObj spid="_x0000_s12417" name="数式" r:id="rId12" imgW="1092200" imgH="431800" progId="Equation.3">
                  <p:embed/>
                </p:oleObj>
              </mc:Choice>
              <mc:Fallback>
                <p:oleObj name="数式" r:id="rId12" imgW="1092200" imgH="431800" progId="Equation.3">
                  <p:embed/>
                  <p:pic>
                    <p:nvPicPr>
                      <p:cNvPr id="0" name=""/>
                      <p:cNvPicPr/>
                      <p:nvPr/>
                    </p:nvPicPr>
                    <p:blipFill>
                      <a:blip r:embed="rId13"/>
                      <a:stretch>
                        <a:fillRect/>
                      </a:stretch>
                    </p:blipFill>
                    <p:spPr>
                      <a:xfrm>
                        <a:off x="340414" y="5051342"/>
                        <a:ext cx="3184022" cy="1258800"/>
                      </a:xfrm>
                      <a:prstGeom prst="rect">
                        <a:avLst/>
                      </a:prstGeom>
                    </p:spPr>
                  </p:pic>
                </p:oleObj>
              </mc:Fallback>
            </mc:AlternateContent>
          </a:graphicData>
        </a:graphic>
      </p:graphicFrame>
      <p:sp>
        <p:nvSpPr>
          <p:cNvPr id="3" name="テキスト ボックス 2"/>
          <p:cNvSpPr txBox="1"/>
          <p:nvPr/>
        </p:nvSpPr>
        <p:spPr>
          <a:xfrm>
            <a:off x="-481735" y="759162"/>
            <a:ext cx="2627691" cy="677108"/>
          </a:xfrm>
          <a:prstGeom prst="rect">
            <a:avLst/>
          </a:prstGeom>
          <a:noFill/>
        </p:spPr>
        <p:txBody>
          <a:bodyPr wrap="square" rtlCol="0">
            <a:spAutoFit/>
          </a:bodyPr>
          <a:lstStyle/>
          <a:p>
            <a:pPr algn="ctr"/>
            <a:r>
              <a:rPr kumimoji="1" lang="ja-JP" altLang="en-US" dirty="0" smtClean="0"/>
              <a:t>入手</a:t>
            </a:r>
            <a:r>
              <a:rPr kumimoji="1" lang="ja-JP" altLang="en-US" sz="2000" dirty="0" smtClean="0"/>
              <a:t>する</a:t>
            </a:r>
            <a:r>
              <a:rPr kumimoji="1" lang="ja-JP" altLang="en-US" dirty="0" smtClean="0"/>
              <a:t>人</a:t>
            </a:r>
            <a:endParaRPr kumimoji="1" lang="en-US" altLang="ja-JP" dirty="0" smtClean="0"/>
          </a:p>
          <a:p>
            <a:pPr algn="ctr"/>
            <a:r>
              <a:rPr kumimoji="1" lang="ja-JP" altLang="en-US" dirty="0" smtClean="0"/>
              <a:t>（購買＋非購買）</a:t>
            </a:r>
            <a:endParaRPr kumimoji="1" lang="ja-JP" altLang="en-US" dirty="0"/>
          </a:p>
        </p:txBody>
      </p:sp>
      <p:sp>
        <p:nvSpPr>
          <p:cNvPr id="12" name="テキスト ボックス 11"/>
          <p:cNvSpPr txBox="1"/>
          <p:nvPr/>
        </p:nvSpPr>
        <p:spPr>
          <a:xfrm>
            <a:off x="2488135" y="1005179"/>
            <a:ext cx="1958454" cy="400110"/>
          </a:xfrm>
          <a:prstGeom prst="rect">
            <a:avLst/>
          </a:prstGeom>
          <a:noFill/>
        </p:spPr>
        <p:txBody>
          <a:bodyPr wrap="square" rtlCol="0">
            <a:spAutoFit/>
          </a:bodyPr>
          <a:lstStyle/>
          <a:p>
            <a:pPr algn="ctr"/>
            <a:r>
              <a:rPr kumimoji="1" lang="ja-JP" altLang="en-US" sz="2000" dirty="0" smtClean="0"/>
              <a:t>著作物の品質</a:t>
            </a:r>
            <a:endParaRPr kumimoji="1" lang="ja-JP" altLang="en-US" sz="2000" dirty="0"/>
          </a:p>
        </p:txBody>
      </p:sp>
      <p:sp>
        <p:nvSpPr>
          <p:cNvPr id="13" name="テキスト ボックス 12"/>
          <p:cNvSpPr txBox="1"/>
          <p:nvPr/>
        </p:nvSpPr>
        <p:spPr>
          <a:xfrm>
            <a:off x="4836557" y="996990"/>
            <a:ext cx="1980836" cy="400110"/>
          </a:xfrm>
          <a:prstGeom prst="rect">
            <a:avLst/>
          </a:prstGeom>
          <a:noFill/>
        </p:spPr>
        <p:txBody>
          <a:bodyPr wrap="square" rtlCol="0">
            <a:spAutoFit/>
          </a:bodyPr>
          <a:lstStyle/>
          <a:p>
            <a:pPr algn="ctr"/>
            <a:r>
              <a:rPr kumimoji="1" lang="ja-JP" altLang="en-US" sz="2000" dirty="0" smtClean="0"/>
              <a:t>求められる品質</a:t>
            </a:r>
            <a:endParaRPr kumimoji="1" lang="ja-JP" altLang="en-US" sz="2000" dirty="0"/>
          </a:p>
        </p:txBody>
      </p:sp>
      <p:sp>
        <p:nvSpPr>
          <p:cNvPr id="14" name="テキスト ボックス 13"/>
          <p:cNvSpPr txBox="1"/>
          <p:nvPr/>
        </p:nvSpPr>
        <p:spPr>
          <a:xfrm>
            <a:off x="6894973" y="1003400"/>
            <a:ext cx="1855775" cy="400110"/>
          </a:xfrm>
          <a:prstGeom prst="rect">
            <a:avLst/>
          </a:prstGeom>
          <a:noFill/>
        </p:spPr>
        <p:txBody>
          <a:bodyPr wrap="square" rtlCol="0">
            <a:spAutoFit/>
          </a:bodyPr>
          <a:lstStyle/>
          <a:p>
            <a:pPr algn="ctr"/>
            <a:r>
              <a:rPr kumimoji="1" lang="ja-JP" altLang="en-US" sz="2000" dirty="0" smtClean="0"/>
              <a:t>新規開拓係数</a:t>
            </a:r>
            <a:endParaRPr kumimoji="1" lang="ja-JP" altLang="en-US" sz="2000" dirty="0"/>
          </a:p>
        </p:txBody>
      </p:sp>
      <p:sp>
        <p:nvSpPr>
          <p:cNvPr id="15" name="左矢印 14"/>
          <p:cNvSpPr/>
          <p:nvPr/>
        </p:nvSpPr>
        <p:spPr>
          <a:xfrm>
            <a:off x="4539554" y="4423177"/>
            <a:ext cx="594006" cy="422981"/>
          </a:xfrm>
          <a:prstGeom prst="leftArrow">
            <a:avLst/>
          </a:prstGeom>
          <a:solidFill>
            <a:schemeClr val="bg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313775" y="3877724"/>
            <a:ext cx="3436973" cy="461665"/>
          </a:xfrm>
          <a:prstGeom prst="rect">
            <a:avLst/>
          </a:prstGeom>
          <a:noFill/>
        </p:spPr>
        <p:txBody>
          <a:bodyPr wrap="square" rtlCol="0">
            <a:spAutoFit/>
          </a:bodyPr>
          <a:lstStyle/>
          <a:p>
            <a:r>
              <a:rPr kumimoji="1" lang="ja-JP" altLang="en-US" sz="2400" dirty="0" smtClean="0">
                <a:solidFill>
                  <a:schemeClr val="bg1"/>
                </a:solidFill>
              </a:rPr>
              <a:t>販売益　フィードバック</a:t>
            </a:r>
            <a:endParaRPr kumimoji="1" lang="ja-JP" altLang="en-US" sz="2400" dirty="0">
              <a:solidFill>
                <a:schemeClr val="bg1"/>
              </a:solidFill>
            </a:endParaRPr>
          </a:p>
        </p:txBody>
      </p:sp>
      <p:sp>
        <p:nvSpPr>
          <p:cNvPr id="17" name="テキスト ボックス 16"/>
          <p:cNvSpPr txBox="1"/>
          <p:nvPr/>
        </p:nvSpPr>
        <p:spPr>
          <a:xfrm>
            <a:off x="5311854" y="4404195"/>
            <a:ext cx="3436973" cy="461665"/>
          </a:xfrm>
          <a:prstGeom prst="rect">
            <a:avLst/>
          </a:prstGeom>
          <a:noFill/>
        </p:spPr>
        <p:txBody>
          <a:bodyPr wrap="square" rtlCol="0">
            <a:spAutoFit/>
          </a:bodyPr>
          <a:lstStyle/>
          <a:p>
            <a:r>
              <a:rPr kumimoji="1" lang="ja-JP" altLang="en-US" sz="2400" dirty="0" smtClean="0">
                <a:solidFill>
                  <a:schemeClr val="bg1"/>
                </a:solidFill>
              </a:rPr>
              <a:t>「熱意」　フィードバック</a:t>
            </a:r>
            <a:endParaRPr kumimoji="1" lang="ja-JP" altLang="en-US" sz="2400" dirty="0">
              <a:solidFill>
                <a:schemeClr val="bg1"/>
              </a:solidFill>
            </a:endParaRPr>
          </a:p>
        </p:txBody>
      </p:sp>
      <p:sp>
        <p:nvSpPr>
          <p:cNvPr id="18" name="左矢印 17"/>
          <p:cNvSpPr/>
          <p:nvPr/>
        </p:nvSpPr>
        <p:spPr>
          <a:xfrm>
            <a:off x="4531376" y="5436918"/>
            <a:ext cx="594006" cy="422981"/>
          </a:xfrm>
          <a:prstGeom prst="leftArrow">
            <a:avLst/>
          </a:prstGeom>
          <a:solidFill>
            <a:schemeClr val="bg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13775" y="5281442"/>
            <a:ext cx="3436973" cy="830997"/>
          </a:xfrm>
          <a:prstGeom prst="rect">
            <a:avLst/>
          </a:prstGeom>
          <a:noFill/>
        </p:spPr>
        <p:txBody>
          <a:bodyPr wrap="square" rtlCol="0">
            <a:spAutoFit/>
          </a:bodyPr>
          <a:lstStyle/>
          <a:p>
            <a:r>
              <a:rPr kumimoji="1" lang="en-US" altLang="ja-JP" sz="2400" dirty="0" smtClean="0">
                <a:solidFill>
                  <a:schemeClr val="bg1"/>
                </a:solidFill>
              </a:rPr>
              <a:t>N</a:t>
            </a:r>
            <a:r>
              <a:rPr kumimoji="1" lang="ja-JP" altLang="en-US" sz="2400" dirty="0" smtClean="0">
                <a:solidFill>
                  <a:schemeClr val="bg1"/>
                </a:solidFill>
              </a:rPr>
              <a:t>の増加で</a:t>
            </a:r>
            <a:r>
              <a:rPr kumimoji="1" lang="ja-JP" altLang="en-US" sz="2400" dirty="0">
                <a:solidFill>
                  <a:schemeClr val="bg1"/>
                </a:solidFill>
              </a:rPr>
              <a:t>　</a:t>
            </a:r>
            <a:r>
              <a:rPr kumimoji="1" lang="ja-JP" altLang="en-US" sz="2400" dirty="0" smtClean="0">
                <a:solidFill>
                  <a:schemeClr val="bg1"/>
                </a:solidFill>
              </a:rPr>
              <a:t>徐々に減少</a:t>
            </a:r>
            <a:endParaRPr kumimoji="1" lang="en-US" altLang="ja-JP" sz="2400" dirty="0" smtClean="0">
              <a:solidFill>
                <a:schemeClr val="bg1"/>
              </a:solidFill>
            </a:endParaRPr>
          </a:p>
          <a:p>
            <a:r>
              <a:rPr kumimoji="1" lang="ja-JP" altLang="en-US" sz="2400" dirty="0" smtClean="0">
                <a:solidFill>
                  <a:schemeClr val="bg1"/>
                </a:solidFill>
              </a:rPr>
              <a:t>（最大値</a:t>
            </a:r>
            <a:r>
              <a:rPr kumimoji="1" lang="en-US" altLang="ja-JP" sz="2400" dirty="0" err="1" smtClean="0">
                <a:solidFill>
                  <a:schemeClr val="bg1"/>
                </a:solidFill>
              </a:rPr>
              <a:t>N</a:t>
            </a:r>
            <a:r>
              <a:rPr kumimoji="1" lang="en-US" altLang="ja-JP" sz="2400" baseline="-25000" dirty="0" err="1" smtClean="0">
                <a:solidFill>
                  <a:schemeClr val="bg1"/>
                </a:solidFill>
              </a:rPr>
              <a:t>max</a:t>
            </a:r>
            <a:r>
              <a:rPr kumimoji="1" lang="ja-JP" altLang="en-US" sz="2400" dirty="0" smtClean="0">
                <a:solidFill>
                  <a:schemeClr val="bg1"/>
                </a:solidFill>
              </a:rPr>
              <a:t>で止）</a:t>
            </a:r>
            <a:endParaRPr kumimoji="1" lang="ja-JP" altLang="en-US" sz="2400" dirty="0">
              <a:solidFill>
                <a:schemeClr val="bg1"/>
              </a:solidFill>
            </a:endParaRPr>
          </a:p>
        </p:txBody>
      </p:sp>
      <p:cxnSp>
        <p:nvCxnSpPr>
          <p:cNvPr id="21" name="直線コネクタ 20"/>
          <p:cNvCxnSpPr/>
          <p:nvPr/>
        </p:nvCxnSpPr>
        <p:spPr>
          <a:xfrm>
            <a:off x="3524436" y="4295592"/>
            <a:ext cx="28571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3209524" y="4846481"/>
            <a:ext cx="28571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flipV="1">
            <a:off x="3941186" y="3562218"/>
            <a:ext cx="2175495" cy="777171"/>
          </a:xfrm>
          <a:prstGeom prst="line">
            <a:avLst/>
          </a:prstGeom>
        </p:spPr>
        <p:style>
          <a:lnRef idx="2">
            <a:schemeClr val="accent2"/>
          </a:lnRef>
          <a:fillRef idx="0">
            <a:schemeClr val="accent2"/>
          </a:fillRef>
          <a:effectRef idx="1">
            <a:schemeClr val="accent2"/>
          </a:effectRef>
          <a:fontRef idx="minor">
            <a:schemeClr val="tx1"/>
          </a:fontRef>
        </p:style>
      </p:cxnSp>
      <p:sp>
        <p:nvSpPr>
          <p:cNvPr id="4" name="左矢印 3"/>
          <p:cNvSpPr/>
          <p:nvPr/>
        </p:nvSpPr>
        <p:spPr>
          <a:xfrm>
            <a:off x="4539554" y="3877724"/>
            <a:ext cx="594006" cy="422981"/>
          </a:xfrm>
          <a:prstGeom prst="leftArrow">
            <a:avLst/>
          </a:prstGeom>
          <a:solidFill>
            <a:schemeClr val="bg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7" name="角丸四角形 26"/>
          <p:cNvSpPr/>
          <p:nvPr/>
        </p:nvSpPr>
        <p:spPr>
          <a:xfrm>
            <a:off x="6116681" y="3159653"/>
            <a:ext cx="2570119" cy="435368"/>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aphicFrame>
        <p:nvGraphicFramePr>
          <p:cNvPr id="25" name="オブジェクト 24"/>
          <p:cNvGraphicFramePr>
            <a:graphicFrameLocks noChangeAspect="1"/>
          </p:cNvGraphicFramePr>
          <p:nvPr>
            <p:extLst>
              <p:ext uri="{D42A27DB-BD31-4B8C-83A1-F6EECF244321}">
                <p14:modId xmlns:p14="http://schemas.microsoft.com/office/powerpoint/2010/main" val="532422000"/>
              </p:ext>
            </p:extLst>
          </p:nvPr>
        </p:nvGraphicFramePr>
        <p:xfrm>
          <a:off x="6235056" y="3252891"/>
          <a:ext cx="312737" cy="312738"/>
        </p:xfrm>
        <a:graphic>
          <a:graphicData uri="http://schemas.openxmlformats.org/presentationml/2006/ole">
            <mc:AlternateContent xmlns:mc="http://schemas.openxmlformats.org/markup-compatibility/2006">
              <mc:Choice xmlns:v="urn:schemas-microsoft-com:vml" Requires="v">
                <p:oleObj spid="_x0000_s12418" name="数式" r:id="rId14" imgW="139700" imgH="139700" progId="Equation.3">
                  <p:embed/>
                </p:oleObj>
              </mc:Choice>
              <mc:Fallback>
                <p:oleObj name="数式" r:id="rId14" imgW="139700" imgH="139700" progId="Equation.3">
                  <p:embed/>
                  <p:pic>
                    <p:nvPicPr>
                      <p:cNvPr id="0" name=""/>
                      <p:cNvPicPr/>
                      <p:nvPr/>
                    </p:nvPicPr>
                    <p:blipFill>
                      <a:blip r:embed="rId15"/>
                      <a:stretch>
                        <a:fillRect/>
                      </a:stretch>
                    </p:blipFill>
                    <p:spPr>
                      <a:xfrm>
                        <a:off x="6235056" y="3252891"/>
                        <a:ext cx="312737" cy="312738"/>
                      </a:xfrm>
                      <a:prstGeom prst="rect">
                        <a:avLst/>
                      </a:prstGeom>
                    </p:spPr>
                  </p:pic>
                </p:oleObj>
              </mc:Fallback>
            </mc:AlternateContent>
          </a:graphicData>
        </a:graphic>
      </p:graphicFrame>
      <p:sp>
        <p:nvSpPr>
          <p:cNvPr id="26" name="テキスト ボックス 25"/>
          <p:cNvSpPr txBox="1"/>
          <p:nvPr/>
        </p:nvSpPr>
        <p:spPr>
          <a:xfrm>
            <a:off x="6450637" y="3133356"/>
            <a:ext cx="2300111" cy="461665"/>
          </a:xfrm>
          <a:prstGeom prst="rect">
            <a:avLst/>
          </a:prstGeom>
          <a:noFill/>
        </p:spPr>
        <p:txBody>
          <a:bodyPr wrap="square" rtlCol="0">
            <a:spAutoFit/>
          </a:bodyPr>
          <a:lstStyle/>
          <a:p>
            <a:r>
              <a:rPr kumimoji="1" lang="ja-JP" altLang="en-US" sz="2400" dirty="0" smtClean="0">
                <a:solidFill>
                  <a:schemeClr val="bg1"/>
                </a:solidFill>
              </a:rPr>
              <a:t>：著作権侵害率</a:t>
            </a:r>
            <a:endParaRPr kumimoji="1" lang="ja-JP" altLang="en-US" sz="2400" dirty="0">
              <a:solidFill>
                <a:schemeClr val="bg1"/>
              </a:solidFill>
            </a:endParaRPr>
          </a:p>
        </p:txBody>
      </p:sp>
    </p:spTree>
    <p:extLst>
      <p:ext uri="{BB962C8B-B14F-4D97-AF65-F5344CB8AC3E}">
        <p14:creationId xmlns:p14="http://schemas.microsoft.com/office/powerpoint/2010/main" val="22920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2530"/>
            <a:ext cx="8229600" cy="1143000"/>
          </a:xfrm>
        </p:spPr>
        <p:txBody>
          <a:bodyPr>
            <a:normAutofit/>
          </a:bodyPr>
          <a:lstStyle/>
          <a:p>
            <a:r>
              <a:rPr kumimoji="1" lang="ja-JP" altLang="en-US" dirty="0" smtClean="0"/>
              <a:t>モデル化</a:t>
            </a:r>
            <a:endParaRPr kumimoji="1" lang="ja-JP" altLang="en-US" dirty="0"/>
          </a:p>
        </p:txBody>
      </p:sp>
      <p:sp>
        <p:nvSpPr>
          <p:cNvPr id="5" name="角丸四角形 4"/>
          <p:cNvSpPr/>
          <p:nvPr/>
        </p:nvSpPr>
        <p:spPr>
          <a:xfrm>
            <a:off x="102187" y="1445327"/>
            <a:ext cx="8919550" cy="1591319"/>
          </a:xfrm>
          <a:prstGeom prst="roundRect">
            <a:avLst/>
          </a:prstGeom>
          <a:ln w="76200" cmpd="tri">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95335972"/>
              </p:ext>
            </p:extLst>
          </p:nvPr>
        </p:nvGraphicFramePr>
        <p:xfrm>
          <a:off x="306576" y="1417638"/>
          <a:ext cx="8216900" cy="1416050"/>
        </p:xfrm>
        <a:graphic>
          <a:graphicData uri="http://schemas.openxmlformats.org/presentationml/2006/ole">
            <mc:AlternateContent xmlns:mc="http://schemas.openxmlformats.org/markup-compatibility/2006">
              <mc:Choice xmlns:v="urn:schemas-microsoft-com:vml" Requires="v">
                <p:oleObj spid="_x0000_s14359" name="数式" r:id="rId4" imgW="2286000" imgH="393700" progId="Equation.3">
                  <p:embed/>
                </p:oleObj>
              </mc:Choice>
              <mc:Fallback>
                <p:oleObj name="数式" r:id="rId4" imgW="2286000" imgH="393700" progId="Equation.3">
                  <p:embed/>
                  <p:pic>
                    <p:nvPicPr>
                      <p:cNvPr id="0" name=""/>
                      <p:cNvPicPr/>
                      <p:nvPr/>
                    </p:nvPicPr>
                    <p:blipFill>
                      <a:blip r:embed="rId5"/>
                      <a:stretch>
                        <a:fillRect/>
                      </a:stretch>
                    </p:blipFill>
                    <p:spPr>
                      <a:xfrm>
                        <a:off x="306576" y="1417638"/>
                        <a:ext cx="8216900" cy="1416050"/>
                      </a:xfrm>
                      <a:prstGeom prst="rect">
                        <a:avLst/>
                      </a:prstGeom>
                    </p:spPr>
                  </p:pic>
                </p:oleObj>
              </mc:Fallback>
            </mc:AlternateContent>
          </a:graphicData>
        </a:graphic>
      </p:graphicFrame>
      <p:sp>
        <p:nvSpPr>
          <p:cNvPr id="3" name="テキスト ボックス 2"/>
          <p:cNvSpPr txBox="1"/>
          <p:nvPr/>
        </p:nvSpPr>
        <p:spPr>
          <a:xfrm>
            <a:off x="-481735" y="759162"/>
            <a:ext cx="2627691" cy="677108"/>
          </a:xfrm>
          <a:prstGeom prst="rect">
            <a:avLst/>
          </a:prstGeom>
          <a:noFill/>
        </p:spPr>
        <p:txBody>
          <a:bodyPr wrap="square" rtlCol="0">
            <a:spAutoFit/>
          </a:bodyPr>
          <a:lstStyle/>
          <a:p>
            <a:pPr algn="ctr"/>
            <a:r>
              <a:rPr kumimoji="1" lang="ja-JP" altLang="en-US" dirty="0" smtClean="0"/>
              <a:t>入手</a:t>
            </a:r>
            <a:r>
              <a:rPr kumimoji="1" lang="ja-JP" altLang="en-US" sz="2000" dirty="0" smtClean="0"/>
              <a:t>する</a:t>
            </a:r>
            <a:r>
              <a:rPr kumimoji="1" lang="ja-JP" altLang="en-US" dirty="0" smtClean="0"/>
              <a:t>人</a:t>
            </a:r>
            <a:endParaRPr kumimoji="1" lang="en-US" altLang="ja-JP" dirty="0" smtClean="0"/>
          </a:p>
          <a:p>
            <a:pPr algn="ctr"/>
            <a:r>
              <a:rPr kumimoji="1" lang="ja-JP" altLang="en-US" dirty="0" smtClean="0"/>
              <a:t>（購買＋非購買）</a:t>
            </a:r>
            <a:endParaRPr kumimoji="1" lang="ja-JP" altLang="en-US" dirty="0"/>
          </a:p>
        </p:txBody>
      </p:sp>
      <p:sp>
        <p:nvSpPr>
          <p:cNvPr id="12" name="テキスト ボックス 11"/>
          <p:cNvSpPr txBox="1"/>
          <p:nvPr/>
        </p:nvSpPr>
        <p:spPr>
          <a:xfrm>
            <a:off x="2488135" y="1005179"/>
            <a:ext cx="1958454" cy="400110"/>
          </a:xfrm>
          <a:prstGeom prst="rect">
            <a:avLst/>
          </a:prstGeom>
          <a:noFill/>
        </p:spPr>
        <p:txBody>
          <a:bodyPr wrap="square" rtlCol="0">
            <a:spAutoFit/>
          </a:bodyPr>
          <a:lstStyle/>
          <a:p>
            <a:pPr algn="ctr"/>
            <a:r>
              <a:rPr kumimoji="1" lang="ja-JP" altLang="en-US" sz="2000" dirty="0" smtClean="0"/>
              <a:t>著作物の品質</a:t>
            </a:r>
            <a:endParaRPr kumimoji="1" lang="ja-JP" altLang="en-US" sz="2000" dirty="0"/>
          </a:p>
        </p:txBody>
      </p:sp>
      <p:sp>
        <p:nvSpPr>
          <p:cNvPr id="13" name="テキスト ボックス 12"/>
          <p:cNvSpPr txBox="1"/>
          <p:nvPr/>
        </p:nvSpPr>
        <p:spPr>
          <a:xfrm>
            <a:off x="4836557" y="996990"/>
            <a:ext cx="1980836" cy="400110"/>
          </a:xfrm>
          <a:prstGeom prst="rect">
            <a:avLst/>
          </a:prstGeom>
          <a:noFill/>
        </p:spPr>
        <p:txBody>
          <a:bodyPr wrap="square" rtlCol="0">
            <a:spAutoFit/>
          </a:bodyPr>
          <a:lstStyle/>
          <a:p>
            <a:pPr algn="ctr"/>
            <a:r>
              <a:rPr kumimoji="1" lang="ja-JP" altLang="en-US" sz="2000" dirty="0" smtClean="0"/>
              <a:t>求められる品質</a:t>
            </a:r>
            <a:endParaRPr kumimoji="1" lang="ja-JP" altLang="en-US" sz="2000" dirty="0"/>
          </a:p>
        </p:txBody>
      </p:sp>
      <p:sp>
        <p:nvSpPr>
          <p:cNvPr id="14" name="テキスト ボックス 13"/>
          <p:cNvSpPr txBox="1"/>
          <p:nvPr/>
        </p:nvSpPr>
        <p:spPr>
          <a:xfrm>
            <a:off x="6894973" y="1003400"/>
            <a:ext cx="1855775" cy="400110"/>
          </a:xfrm>
          <a:prstGeom prst="rect">
            <a:avLst/>
          </a:prstGeom>
          <a:noFill/>
        </p:spPr>
        <p:txBody>
          <a:bodyPr wrap="square" rtlCol="0">
            <a:spAutoFit/>
          </a:bodyPr>
          <a:lstStyle/>
          <a:p>
            <a:pPr algn="ctr"/>
            <a:r>
              <a:rPr kumimoji="1" lang="ja-JP" altLang="en-US" sz="2000" dirty="0" smtClean="0"/>
              <a:t>新規開拓係数</a:t>
            </a:r>
            <a:endParaRPr kumimoji="1" lang="ja-JP" altLang="en-US" sz="2000" dirty="0"/>
          </a:p>
        </p:txBody>
      </p:sp>
      <p:sp>
        <p:nvSpPr>
          <p:cNvPr id="20" name="テキスト ボックス 19"/>
          <p:cNvSpPr txBox="1"/>
          <p:nvPr/>
        </p:nvSpPr>
        <p:spPr>
          <a:xfrm>
            <a:off x="728107" y="3734323"/>
            <a:ext cx="8216900" cy="2123658"/>
          </a:xfrm>
          <a:prstGeom prst="rect">
            <a:avLst/>
          </a:prstGeom>
          <a:noFill/>
        </p:spPr>
        <p:txBody>
          <a:bodyPr wrap="square" rtlCol="0">
            <a:spAutoFit/>
          </a:bodyPr>
          <a:lstStyle/>
          <a:p>
            <a:r>
              <a:rPr kumimoji="1" lang="ja-JP" altLang="en-US" sz="6600" dirty="0" smtClean="0">
                <a:solidFill>
                  <a:srgbClr val="FFFF00"/>
                </a:solidFill>
              </a:rPr>
              <a:t>　　</a:t>
            </a:r>
            <a:r>
              <a:rPr kumimoji="1" lang="en-US" altLang="ja-JP" sz="6600" dirty="0" smtClean="0">
                <a:solidFill>
                  <a:srgbClr val="FFFF00"/>
                </a:solidFill>
              </a:rPr>
              <a:t>Let’s</a:t>
            </a:r>
          </a:p>
          <a:p>
            <a:pPr algn="ctr"/>
            <a:r>
              <a:rPr kumimoji="1" lang="ja-JP" altLang="en-US" sz="6600" dirty="0" smtClean="0">
                <a:solidFill>
                  <a:srgbClr val="FFFF00"/>
                </a:solidFill>
              </a:rPr>
              <a:t>ルンゲクッタ！</a:t>
            </a:r>
            <a:endParaRPr kumimoji="1" lang="ja-JP" altLang="en-US" sz="6600" dirty="0">
              <a:solidFill>
                <a:srgbClr val="FFFF00"/>
              </a:solidFill>
            </a:endParaRPr>
          </a:p>
        </p:txBody>
      </p:sp>
    </p:spTree>
    <p:extLst>
      <p:ext uri="{BB962C8B-B14F-4D97-AF65-F5344CB8AC3E}">
        <p14:creationId xmlns:p14="http://schemas.microsoft.com/office/powerpoint/2010/main" val="285454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4236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63332"/>
            <a:ext cx="8229600" cy="1143000"/>
          </a:xfrm>
        </p:spPr>
        <p:txBody>
          <a:bodyPr/>
          <a:lstStyle/>
          <a:p>
            <a:r>
              <a:rPr lang="ja-JP" altLang="en-US" dirty="0" smtClean="0">
                <a:solidFill>
                  <a:srgbClr val="000000"/>
                </a:solidFill>
              </a:rPr>
              <a:t>結果</a:t>
            </a:r>
            <a:endParaRPr kumimoji="1" lang="ja-JP" altLang="en-US" dirty="0">
              <a:solidFill>
                <a:srgbClr val="000000"/>
              </a:solidFill>
            </a:endParaRPr>
          </a:p>
        </p:txBody>
      </p:sp>
      <p:pic>
        <p:nvPicPr>
          <p:cNvPr id="5" name="図 4"/>
          <p:cNvPicPr>
            <a:picLocks noChangeAspect="1"/>
          </p:cNvPicPr>
          <p:nvPr/>
        </p:nvPicPr>
        <p:blipFill>
          <a:blip r:embed="rId3">
            <a:lum bright="-40000" contrast="40000"/>
          </a:blip>
          <a:stretch>
            <a:fillRect/>
          </a:stretch>
        </p:blipFill>
        <p:spPr>
          <a:xfrm>
            <a:off x="-458269" y="178775"/>
            <a:ext cx="9217242" cy="6897171"/>
          </a:xfrm>
          <a:prstGeom prst="rect">
            <a:avLst/>
          </a:prstGeom>
        </p:spPr>
      </p:pic>
      <p:sp>
        <p:nvSpPr>
          <p:cNvPr id="8" name="正方形/長方形 7"/>
          <p:cNvSpPr/>
          <p:nvPr/>
        </p:nvSpPr>
        <p:spPr>
          <a:xfrm>
            <a:off x="569333" y="744562"/>
            <a:ext cx="700718" cy="5562316"/>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正方形/長方形 8"/>
          <p:cNvSpPr/>
          <p:nvPr/>
        </p:nvSpPr>
        <p:spPr>
          <a:xfrm>
            <a:off x="843994" y="5941896"/>
            <a:ext cx="8060959" cy="788361"/>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654498" y="744562"/>
            <a:ext cx="615553" cy="5197334"/>
          </a:xfrm>
          <a:prstGeom prst="rect">
            <a:avLst/>
          </a:prstGeom>
          <a:solidFill>
            <a:srgbClr val="FFFFFF"/>
          </a:solidFill>
        </p:spPr>
        <p:txBody>
          <a:bodyPr vert="wordArtVertRtl" wrap="square" rtlCol="0" anchor="ctr" anchorCtr="1">
            <a:spAutoFit/>
          </a:bodyPr>
          <a:lstStyle/>
          <a:p>
            <a:r>
              <a:rPr kumimoji="1" lang="ja-JP" altLang="en-US" sz="2800" dirty="0" smtClean="0">
                <a:solidFill>
                  <a:srgbClr val="000000"/>
                </a:solidFill>
              </a:rPr>
              <a:t>入手する人　</a:t>
            </a:r>
            <a:r>
              <a:rPr kumimoji="1" lang="en-US" altLang="ja-JP" sz="2800" dirty="0" smtClean="0">
                <a:solidFill>
                  <a:srgbClr val="000000"/>
                </a:solidFill>
              </a:rPr>
              <a:t>N</a:t>
            </a:r>
            <a:r>
              <a:rPr kumimoji="1" lang="ja-JP" altLang="en-US" sz="2800" dirty="0" smtClean="0">
                <a:solidFill>
                  <a:srgbClr val="000000"/>
                </a:solidFill>
              </a:rPr>
              <a:t>　（購入＋非購入）</a:t>
            </a:r>
            <a:endParaRPr kumimoji="1" lang="ja-JP" altLang="en-US" sz="2800" dirty="0">
              <a:solidFill>
                <a:srgbClr val="000000"/>
              </a:solidFill>
            </a:endParaRPr>
          </a:p>
        </p:txBody>
      </p:sp>
      <p:sp>
        <p:nvSpPr>
          <p:cNvPr id="10" name="テキスト ボックス 9"/>
          <p:cNvSpPr txBox="1"/>
          <p:nvPr/>
        </p:nvSpPr>
        <p:spPr>
          <a:xfrm>
            <a:off x="3007248" y="6241812"/>
            <a:ext cx="3620374" cy="646331"/>
          </a:xfrm>
          <a:prstGeom prst="rect">
            <a:avLst/>
          </a:prstGeom>
          <a:noFill/>
        </p:spPr>
        <p:txBody>
          <a:bodyPr wrap="square" rtlCol="0">
            <a:spAutoFit/>
          </a:bodyPr>
          <a:lstStyle/>
          <a:p>
            <a:pPr algn="ctr"/>
            <a:r>
              <a:rPr kumimoji="1" lang="ja-JP" altLang="en-US" sz="3600" dirty="0" smtClean="0">
                <a:solidFill>
                  <a:srgbClr val="000000"/>
                </a:solidFill>
              </a:rPr>
              <a:t>時刻　</a:t>
            </a:r>
            <a:r>
              <a:rPr kumimoji="1" lang="en-US" altLang="ja-JP" sz="3600" dirty="0" smtClean="0">
                <a:solidFill>
                  <a:srgbClr val="000000"/>
                </a:solidFill>
              </a:rPr>
              <a:t>t</a:t>
            </a:r>
            <a:r>
              <a:rPr kumimoji="1" lang="ja-JP" altLang="en-US" sz="3600" dirty="0" smtClean="0">
                <a:solidFill>
                  <a:srgbClr val="000000"/>
                </a:solidFill>
              </a:rPr>
              <a:t>　　（年）</a:t>
            </a:r>
            <a:endParaRPr kumimoji="1" lang="ja-JP" altLang="en-US" sz="3600" dirty="0">
              <a:solidFill>
                <a:srgbClr val="000000"/>
              </a:solidFill>
            </a:endParaRPr>
          </a:p>
        </p:txBody>
      </p:sp>
      <p:sp>
        <p:nvSpPr>
          <p:cNvPr id="11" name="テキスト ボックス 10"/>
          <p:cNvSpPr txBox="1"/>
          <p:nvPr/>
        </p:nvSpPr>
        <p:spPr>
          <a:xfrm>
            <a:off x="700715" y="5775097"/>
            <a:ext cx="1270051" cy="646331"/>
          </a:xfrm>
          <a:prstGeom prst="rect">
            <a:avLst/>
          </a:prstGeom>
          <a:noFill/>
        </p:spPr>
        <p:txBody>
          <a:bodyPr wrap="square" rtlCol="0">
            <a:spAutoFit/>
          </a:bodyPr>
          <a:lstStyle/>
          <a:p>
            <a:pPr algn="ctr"/>
            <a:r>
              <a:rPr kumimoji="1" lang="en-US" altLang="ja-JP" sz="3600" dirty="0" smtClean="0">
                <a:solidFill>
                  <a:srgbClr val="000000"/>
                </a:solidFill>
              </a:rPr>
              <a:t>0</a:t>
            </a:r>
            <a:endParaRPr kumimoji="1" lang="ja-JP" altLang="en-US" sz="3600" dirty="0">
              <a:solidFill>
                <a:srgbClr val="000000"/>
              </a:solidFill>
            </a:endParaRPr>
          </a:p>
        </p:txBody>
      </p:sp>
      <p:sp>
        <p:nvSpPr>
          <p:cNvPr id="12" name="テキスト ボックス 11"/>
          <p:cNvSpPr txBox="1"/>
          <p:nvPr/>
        </p:nvSpPr>
        <p:spPr>
          <a:xfrm>
            <a:off x="2014560" y="5785010"/>
            <a:ext cx="1270051" cy="646331"/>
          </a:xfrm>
          <a:prstGeom prst="rect">
            <a:avLst/>
          </a:prstGeom>
          <a:noFill/>
        </p:spPr>
        <p:txBody>
          <a:bodyPr wrap="square" rtlCol="0">
            <a:spAutoFit/>
          </a:bodyPr>
          <a:lstStyle/>
          <a:p>
            <a:pPr algn="ctr"/>
            <a:r>
              <a:rPr kumimoji="1" lang="en-US" altLang="ja-JP" sz="3600" dirty="0" smtClean="0">
                <a:solidFill>
                  <a:srgbClr val="000000"/>
                </a:solidFill>
              </a:rPr>
              <a:t>10</a:t>
            </a:r>
            <a:endParaRPr kumimoji="1" lang="ja-JP" altLang="en-US" sz="3600" dirty="0">
              <a:solidFill>
                <a:srgbClr val="000000"/>
              </a:solidFill>
            </a:endParaRPr>
          </a:p>
        </p:txBody>
      </p:sp>
      <p:sp>
        <p:nvSpPr>
          <p:cNvPr id="13" name="テキスト ボックス 12"/>
          <p:cNvSpPr txBox="1"/>
          <p:nvPr/>
        </p:nvSpPr>
        <p:spPr>
          <a:xfrm>
            <a:off x="3401395" y="5770410"/>
            <a:ext cx="1270051" cy="646331"/>
          </a:xfrm>
          <a:prstGeom prst="rect">
            <a:avLst/>
          </a:prstGeom>
          <a:noFill/>
        </p:spPr>
        <p:txBody>
          <a:bodyPr wrap="square" rtlCol="0">
            <a:spAutoFit/>
          </a:bodyPr>
          <a:lstStyle/>
          <a:p>
            <a:pPr algn="ctr"/>
            <a:r>
              <a:rPr kumimoji="1" lang="en-US" altLang="ja-JP" sz="3600" dirty="0">
                <a:solidFill>
                  <a:srgbClr val="000000"/>
                </a:solidFill>
              </a:rPr>
              <a:t>2</a:t>
            </a:r>
            <a:r>
              <a:rPr kumimoji="1" lang="en-US" altLang="ja-JP" sz="3600" dirty="0" smtClean="0">
                <a:solidFill>
                  <a:srgbClr val="000000"/>
                </a:solidFill>
              </a:rPr>
              <a:t>0</a:t>
            </a:r>
            <a:endParaRPr kumimoji="1" lang="ja-JP" altLang="en-US" sz="3600" dirty="0">
              <a:solidFill>
                <a:srgbClr val="000000"/>
              </a:solidFill>
            </a:endParaRPr>
          </a:p>
        </p:txBody>
      </p:sp>
      <p:sp>
        <p:nvSpPr>
          <p:cNvPr id="15" name="テキスト ボックス 14"/>
          <p:cNvSpPr txBox="1"/>
          <p:nvPr/>
        </p:nvSpPr>
        <p:spPr>
          <a:xfrm>
            <a:off x="4823846" y="5762221"/>
            <a:ext cx="1270051" cy="646331"/>
          </a:xfrm>
          <a:prstGeom prst="rect">
            <a:avLst/>
          </a:prstGeom>
          <a:noFill/>
        </p:spPr>
        <p:txBody>
          <a:bodyPr wrap="square" rtlCol="0">
            <a:spAutoFit/>
          </a:bodyPr>
          <a:lstStyle/>
          <a:p>
            <a:pPr algn="ctr"/>
            <a:r>
              <a:rPr kumimoji="1" lang="en-US" altLang="ja-JP" sz="3600" dirty="0" smtClean="0">
                <a:solidFill>
                  <a:srgbClr val="000000"/>
                </a:solidFill>
              </a:rPr>
              <a:t>30</a:t>
            </a:r>
            <a:endParaRPr kumimoji="1" lang="ja-JP" altLang="en-US" sz="3600" dirty="0">
              <a:solidFill>
                <a:srgbClr val="000000"/>
              </a:solidFill>
            </a:endParaRPr>
          </a:p>
        </p:txBody>
      </p:sp>
      <p:sp>
        <p:nvSpPr>
          <p:cNvPr id="16" name="テキスト ボックス 15"/>
          <p:cNvSpPr txBox="1"/>
          <p:nvPr/>
        </p:nvSpPr>
        <p:spPr>
          <a:xfrm>
            <a:off x="6137691" y="5770411"/>
            <a:ext cx="1270051" cy="646331"/>
          </a:xfrm>
          <a:prstGeom prst="rect">
            <a:avLst/>
          </a:prstGeom>
          <a:noFill/>
        </p:spPr>
        <p:txBody>
          <a:bodyPr wrap="square" rtlCol="0">
            <a:spAutoFit/>
          </a:bodyPr>
          <a:lstStyle/>
          <a:p>
            <a:pPr algn="ctr"/>
            <a:r>
              <a:rPr kumimoji="1" lang="en-US" altLang="ja-JP" sz="3600" dirty="0">
                <a:solidFill>
                  <a:srgbClr val="000000"/>
                </a:solidFill>
              </a:rPr>
              <a:t>4</a:t>
            </a:r>
            <a:r>
              <a:rPr kumimoji="1" lang="en-US" altLang="ja-JP" sz="3600" dirty="0" smtClean="0">
                <a:solidFill>
                  <a:srgbClr val="000000"/>
                </a:solidFill>
              </a:rPr>
              <a:t>0</a:t>
            </a:r>
            <a:endParaRPr kumimoji="1" lang="ja-JP" altLang="en-US" sz="3600" dirty="0">
              <a:solidFill>
                <a:srgbClr val="000000"/>
              </a:solidFill>
            </a:endParaRPr>
          </a:p>
        </p:txBody>
      </p:sp>
      <p:sp>
        <p:nvSpPr>
          <p:cNvPr id="19" name="角丸四角形 18"/>
          <p:cNvSpPr/>
          <p:nvPr/>
        </p:nvSpPr>
        <p:spPr>
          <a:xfrm>
            <a:off x="5897707" y="3182638"/>
            <a:ext cx="2102153" cy="24526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smtClean="0"/>
              <a:t>N</a:t>
            </a:r>
            <a:r>
              <a:rPr kumimoji="1" lang="ja-JP" altLang="en-US" sz="2400" baseline="-25000" dirty="0" smtClean="0"/>
              <a:t>初期</a:t>
            </a:r>
            <a:r>
              <a:rPr kumimoji="1" lang="ja-JP" altLang="en-US" sz="2400" dirty="0" smtClean="0"/>
              <a:t>：</a:t>
            </a:r>
            <a:r>
              <a:rPr kumimoji="1" lang="en-US" altLang="ja-JP" sz="2400" dirty="0" smtClean="0"/>
              <a:t>10</a:t>
            </a:r>
            <a:r>
              <a:rPr kumimoji="1" lang="ja-JP" altLang="en-US" sz="2400" baseline="-25000" dirty="0" smtClean="0"/>
              <a:t>万人</a:t>
            </a:r>
            <a:endParaRPr kumimoji="1" lang="en-US" altLang="ja-JP" sz="2400" baseline="-25000" dirty="0" smtClean="0"/>
          </a:p>
          <a:p>
            <a:r>
              <a:rPr kumimoji="1" lang="en-US" altLang="ja-JP" sz="2400" dirty="0" err="1" smtClean="0"/>
              <a:t>N</a:t>
            </a:r>
            <a:r>
              <a:rPr kumimoji="1" lang="en-US" altLang="ja-JP" sz="2400" baseline="-25000" dirty="0" err="1" smtClean="0"/>
              <a:t>max</a:t>
            </a:r>
            <a:r>
              <a:rPr kumimoji="1" lang="ja-JP" altLang="en-US" sz="2400" dirty="0" smtClean="0"/>
              <a:t>：</a:t>
            </a:r>
            <a:r>
              <a:rPr kumimoji="1" lang="en-US" altLang="ja-JP" sz="2400" dirty="0" smtClean="0"/>
              <a:t>100</a:t>
            </a:r>
            <a:r>
              <a:rPr kumimoji="1" lang="ja-JP" altLang="en-US" sz="2400" baseline="-25000" dirty="0" smtClean="0"/>
              <a:t>万人</a:t>
            </a:r>
            <a:endParaRPr kumimoji="1" lang="en-US" altLang="ja-JP" sz="2400" baseline="-25000" dirty="0" smtClean="0"/>
          </a:p>
          <a:p>
            <a:r>
              <a:rPr kumimoji="1" lang="en-US" altLang="ja-JP" sz="2400" dirty="0"/>
              <a:t>c</a:t>
            </a:r>
            <a:r>
              <a:rPr kumimoji="1" lang="en-US" altLang="ja-JP" sz="2400" baseline="-25000" dirty="0" smtClean="0"/>
              <a:t>1</a:t>
            </a:r>
            <a:r>
              <a:rPr kumimoji="1" lang="en-US" altLang="ja-JP" sz="2400" dirty="0" smtClean="0"/>
              <a:t>    …  </a:t>
            </a:r>
            <a:r>
              <a:rPr kumimoji="1" lang="ja-JP" altLang="en-US" sz="1600" dirty="0" smtClean="0"/>
              <a:t>適当</a:t>
            </a:r>
            <a:endParaRPr kumimoji="1" lang="en-US" altLang="ja-JP" sz="1400" dirty="0" smtClean="0"/>
          </a:p>
          <a:p>
            <a:r>
              <a:rPr kumimoji="1" lang="en-US" altLang="ja-JP" sz="1400" dirty="0" smtClean="0"/>
              <a:t>      </a:t>
            </a:r>
            <a:r>
              <a:rPr kumimoji="1" lang="ja-JP" altLang="en-US" sz="1400" dirty="0" smtClean="0"/>
              <a:t>（</a:t>
            </a:r>
            <a:r>
              <a:rPr kumimoji="1" lang="en-US" altLang="ja-JP" sz="1400" dirty="0" smtClean="0"/>
              <a:t>N</a:t>
            </a:r>
            <a:r>
              <a:rPr kumimoji="1" lang="ja-JP" altLang="en-US" sz="1400" dirty="0" smtClean="0"/>
              <a:t>変動の</a:t>
            </a:r>
            <a:endParaRPr kumimoji="1" lang="en-US" altLang="ja-JP" sz="1400" dirty="0" smtClean="0"/>
          </a:p>
          <a:p>
            <a:r>
              <a:rPr kumimoji="1" lang="en-US" altLang="ja-JP" sz="1400" dirty="0" smtClean="0"/>
              <a:t>        </a:t>
            </a:r>
            <a:r>
              <a:rPr kumimoji="1" lang="ja-JP" altLang="en-US" sz="1400" dirty="0" smtClean="0"/>
              <a:t>タイムスケールが</a:t>
            </a:r>
            <a:endParaRPr kumimoji="1" lang="en-US" altLang="ja-JP" sz="1400" dirty="0" smtClean="0"/>
          </a:p>
          <a:p>
            <a:r>
              <a:rPr kumimoji="1" lang="en-US" altLang="ja-JP" sz="1400" dirty="0" smtClean="0"/>
              <a:t>        </a:t>
            </a:r>
            <a:r>
              <a:rPr kumimoji="1" lang="ja-JP" altLang="en-US" sz="1400" dirty="0" smtClean="0"/>
              <a:t>数年</a:t>
            </a:r>
            <a:r>
              <a:rPr kumimoji="1" lang="en-US" altLang="ja-JP" sz="1400" dirty="0" smtClean="0"/>
              <a:t>〜</a:t>
            </a:r>
            <a:r>
              <a:rPr kumimoji="1" lang="ja-JP" altLang="en-US" sz="1400" dirty="0" smtClean="0"/>
              <a:t>十数年に</a:t>
            </a:r>
            <a:endParaRPr kumimoji="1" lang="en-US" altLang="ja-JP" sz="1400" dirty="0" smtClean="0"/>
          </a:p>
          <a:p>
            <a:r>
              <a:rPr kumimoji="1" lang="en-US" altLang="ja-JP" sz="1400" dirty="0" smtClean="0"/>
              <a:t>        </a:t>
            </a:r>
            <a:r>
              <a:rPr kumimoji="1" lang="ja-JP" altLang="en-US" sz="1400" dirty="0" smtClean="0"/>
              <a:t>なるように）</a:t>
            </a:r>
            <a:r>
              <a:rPr kumimoji="1" lang="en-US" altLang="ja-JP" sz="1400" dirty="0" smtClean="0"/>
              <a:t> </a:t>
            </a:r>
            <a:endParaRPr kumimoji="1" lang="ja-JP" altLang="en-US" sz="1400" dirty="0"/>
          </a:p>
        </p:txBody>
      </p:sp>
      <p:sp>
        <p:nvSpPr>
          <p:cNvPr id="21" name="正方形/長方形 20"/>
          <p:cNvSpPr/>
          <p:nvPr/>
        </p:nvSpPr>
        <p:spPr>
          <a:xfrm>
            <a:off x="58404" y="189790"/>
            <a:ext cx="510930" cy="6589489"/>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2693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4236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63332"/>
            <a:ext cx="8229600" cy="1143000"/>
          </a:xfrm>
        </p:spPr>
        <p:txBody>
          <a:bodyPr/>
          <a:lstStyle/>
          <a:p>
            <a:r>
              <a:rPr lang="ja-JP" altLang="en-US" dirty="0" smtClean="0">
                <a:solidFill>
                  <a:srgbClr val="000000"/>
                </a:solidFill>
              </a:rPr>
              <a:t>結果</a:t>
            </a:r>
            <a:endParaRPr kumimoji="1" lang="ja-JP" altLang="en-US" dirty="0">
              <a:solidFill>
                <a:srgbClr val="000000"/>
              </a:solidFill>
            </a:endParaRPr>
          </a:p>
        </p:txBody>
      </p:sp>
      <p:pic>
        <p:nvPicPr>
          <p:cNvPr id="5" name="図 4"/>
          <p:cNvPicPr>
            <a:picLocks noChangeAspect="1"/>
          </p:cNvPicPr>
          <p:nvPr/>
        </p:nvPicPr>
        <p:blipFill>
          <a:blip r:embed="rId4">
            <a:lum bright="-40000" contrast="40000"/>
          </a:blip>
          <a:stretch>
            <a:fillRect/>
          </a:stretch>
        </p:blipFill>
        <p:spPr>
          <a:xfrm>
            <a:off x="-458269" y="178775"/>
            <a:ext cx="9217242" cy="6897171"/>
          </a:xfrm>
          <a:prstGeom prst="rect">
            <a:avLst/>
          </a:prstGeom>
        </p:spPr>
      </p:pic>
      <p:sp>
        <p:nvSpPr>
          <p:cNvPr id="8" name="正方形/長方形 7"/>
          <p:cNvSpPr/>
          <p:nvPr/>
        </p:nvSpPr>
        <p:spPr>
          <a:xfrm>
            <a:off x="569333" y="744562"/>
            <a:ext cx="700718" cy="5562316"/>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正方形/長方形 8"/>
          <p:cNvSpPr/>
          <p:nvPr/>
        </p:nvSpPr>
        <p:spPr>
          <a:xfrm>
            <a:off x="843994" y="5941896"/>
            <a:ext cx="8060959" cy="788361"/>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654498" y="744562"/>
            <a:ext cx="615553" cy="5197334"/>
          </a:xfrm>
          <a:prstGeom prst="rect">
            <a:avLst/>
          </a:prstGeom>
          <a:solidFill>
            <a:srgbClr val="FFFFFF"/>
          </a:solidFill>
        </p:spPr>
        <p:txBody>
          <a:bodyPr vert="wordArtVertRtl" wrap="square" rtlCol="0" anchor="ctr" anchorCtr="1">
            <a:spAutoFit/>
          </a:bodyPr>
          <a:lstStyle/>
          <a:p>
            <a:r>
              <a:rPr kumimoji="1" lang="ja-JP" altLang="en-US" sz="2800" dirty="0" smtClean="0">
                <a:solidFill>
                  <a:srgbClr val="000000"/>
                </a:solidFill>
              </a:rPr>
              <a:t>入手する人　</a:t>
            </a:r>
            <a:r>
              <a:rPr kumimoji="1" lang="en-US" altLang="ja-JP" sz="2800" dirty="0" smtClean="0">
                <a:solidFill>
                  <a:srgbClr val="000000"/>
                </a:solidFill>
              </a:rPr>
              <a:t>N</a:t>
            </a:r>
            <a:r>
              <a:rPr kumimoji="1" lang="ja-JP" altLang="en-US" sz="2800" dirty="0" smtClean="0">
                <a:solidFill>
                  <a:srgbClr val="000000"/>
                </a:solidFill>
              </a:rPr>
              <a:t>　（購入＋非購入）</a:t>
            </a:r>
            <a:endParaRPr kumimoji="1" lang="ja-JP" altLang="en-US" sz="2800" dirty="0">
              <a:solidFill>
                <a:srgbClr val="000000"/>
              </a:solidFill>
            </a:endParaRPr>
          </a:p>
        </p:txBody>
      </p:sp>
      <p:sp>
        <p:nvSpPr>
          <p:cNvPr id="10" name="テキスト ボックス 9"/>
          <p:cNvSpPr txBox="1"/>
          <p:nvPr/>
        </p:nvSpPr>
        <p:spPr>
          <a:xfrm>
            <a:off x="3007248" y="6241812"/>
            <a:ext cx="3620374" cy="646331"/>
          </a:xfrm>
          <a:prstGeom prst="rect">
            <a:avLst/>
          </a:prstGeom>
          <a:noFill/>
        </p:spPr>
        <p:txBody>
          <a:bodyPr wrap="square" rtlCol="0">
            <a:spAutoFit/>
          </a:bodyPr>
          <a:lstStyle/>
          <a:p>
            <a:pPr algn="ctr"/>
            <a:r>
              <a:rPr kumimoji="1" lang="ja-JP" altLang="en-US" sz="3600" dirty="0" smtClean="0">
                <a:solidFill>
                  <a:srgbClr val="000000"/>
                </a:solidFill>
              </a:rPr>
              <a:t>時刻　</a:t>
            </a:r>
            <a:r>
              <a:rPr kumimoji="1" lang="en-US" altLang="ja-JP" sz="3600" dirty="0" smtClean="0">
                <a:solidFill>
                  <a:srgbClr val="000000"/>
                </a:solidFill>
              </a:rPr>
              <a:t>t</a:t>
            </a:r>
            <a:r>
              <a:rPr kumimoji="1" lang="ja-JP" altLang="en-US" sz="3600" dirty="0" smtClean="0">
                <a:solidFill>
                  <a:srgbClr val="000000"/>
                </a:solidFill>
              </a:rPr>
              <a:t>　　（年）</a:t>
            </a:r>
            <a:endParaRPr kumimoji="1" lang="ja-JP" altLang="en-US" sz="3600" dirty="0">
              <a:solidFill>
                <a:srgbClr val="000000"/>
              </a:solidFill>
            </a:endParaRPr>
          </a:p>
        </p:txBody>
      </p:sp>
      <p:sp>
        <p:nvSpPr>
          <p:cNvPr id="11" name="テキスト ボックス 10"/>
          <p:cNvSpPr txBox="1"/>
          <p:nvPr/>
        </p:nvSpPr>
        <p:spPr>
          <a:xfrm>
            <a:off x="700715" y="5775097"/>
            <a:ext cx="1270051" cy="646331"/>
          </a:xfrm>
          <a:prstGeom prst="rect">
            <a:avLst/>
          </a:prstGeom>
          <a:noFill/>
        </p:spPr>
        <p:txBody>
          <a:bodyPr wrap="square" rtlCol="0">
            <a:spAutoFit/>
          </a:bodyPr>
          <a:lstStyle/>
          <a:p>
            <a:pPr algn="ctr"/>
            <a:r>
              <a:rPr kumimoji="1" lang="en-US" altLang="ja-JP" sz="3600" dirty="0" smtClean="0">
                <a:solidFill>
                  <a:srgbClr val="000000"/>
                </a:solidFill>
              </a:rPr>
              <a:t>0</a:t>
            </a:r>
            <a:endParaRPr kumimoji="1" lang="ja-JP" altLang="en-US" sz="3600" dirty="0">
              <a:solidFill>
                <a:srgbClr val="000000"/>
              </a:solidFill>
            </a:endParaRPr>
          </a:p>
        </p:txBody>
      </p:sp>
      <p:sp>
        <p:nvSpPr>
          <p:cNvPr id="12" name="テキスト ボックス 11"/>
          <p:cNvSpPr txBox="1"/>
          <p:nvPr/>
        </p:nvSpPr>
        <p:spPr>
          <a:xfrm>
            <a:off x="2014560" y="5785010"/>
            <a:ext cx="1270051" cy="646331"/>
          </a:xfrm>
          <a:prstGeom prst="rect">
            <a:avLst/>
          </a:prstGeom>
          <a:noFill/>
        </p:spPr>
        <p:txBody>
          <a:bodyPr wrap="square" rtlCol="0">
            <a:spAutoFit/>
          </a:bodyPr>
          <a:lstStyle/>
          <a:p>
            <a:pPr algn="ctr"/>
            <a:r>
              <a:rPr kumimoji="1" lang="en-US" altLang="ja-JP" sz="3600" dirty="0" smtClean="0">
                <a:solidFill>
                  <a:srgbClr val="000000"/>
                </a:solidFill>
              </a:rPr>
              <a:t>10</a:t>
            </a:r>
            <a:endParaRPr kumimoji="1" lang="ja-JP" altLang="en-US" sz="3600" dirty="0">
              <a:solidFill>
                <a:srgbClr val="000000"/>
              </a:solidFill>
            </a:endParaRPr>
          </a:p>
        </p:txBody>
      </p:sp>
      <p:sp>
        <p:nvSpPr>
          <p:cNvPr id="13" name="テキスト ボックス 12"/>
          <p:cNvSpPr txBox="1"/>
          <p:nvPr/>
        </p:nvSpPr>
        <p:spPr>
          <a:xfrm>
            <a:off x="3401395" y="5770410"/>
            <a:ext cx="1270051" cy="646331"/>
          </a:xfrm>
          <a:prstGeom prst="rect">
            <a:avLst/>
          </a:prstGeom>
          <a:noFill/>
        </p:spPr>
        <p:txBody>
          <a:bodyPr wrap="square" rtlCol="0">
            <a:spAutoFit/>
          </a:bodyPr>
          <a:lstStyle/>
          <a:p>
            <a:pPr algn="ctr"/>
            <a:r>
              <a:rPr kumimoji="1" lang="en-US" altLang="ja-JP" sz="3600" dirty="0">
                <a:solidFill>
                  <a:srgbClr val="000000"/>
                </a:solidFill>
              </a:rPr>
              <a:t>2</a:t>
            </a:r>
            <a:r>
              <a:rPr kumimoji="1" lang="en-US" altLang="ja-JP" sz="3600" dirty="0" smtClean="0">
                <a:solidFill>
                  <a:srgbClr val="000000"/>
                </a:solidFill>
              </a:rPr>
              <a:t>0</a:t>
            </a:r>
            <a:endParaRPr kumimoji="1" lang="ja-JP" altLang="en-US" sz="3600" dirty="0">
              <a:solidFill>
                <a:srgbClr val="000000"/>
              </a:solidFill>
            </a:endParaRPr>
          </a:p>
        </p:txBody>
      </p:sp>
      <p:sp>
        <p:nvSpPr>
          <p:cNvPr id="15" name="テキスト ボックス 14"/>
          <p:cNvSpPr txBox="1"/>
          <p:nvPr/>
        </p:nvSpPr>
        <p:spPr>
          <a:xfrm>
            <a:off x="4823846" y="5762221"/>
            <a:ext cx="1270051" cy="646331"/>
          </a:xfrm>
          <a:prstGeom prst="rect">
            <a:avLst/>
          </a:prstGeom>
          <a:noFill/>
        </p:spPr>
        <p:txBody>
          <a:bodyPr wrap="square" rtlCol="0">
            <a:spAutoFit/>
          </a:bodyPr>
          <a:lstStyle/>
          <a:p>
            <a:pPr algn="ctr"/>
            <a:r>
              <a:rPr kumimoji="1" lang="en-US" altLang="ja-JP" sz="3600" dirty="0" smtClean="0">
                <a:solidFill>
                  <a:srgbClr val="000000"/>
                </a:solidFill>
              </a:rPr>
              <a:t>30</a:t>
            </a:r>
            <a:endParaRPr kumimoji="1" lang="ja-JP" altLang="en-US" sz="3600" dirty="0">
              <a:solidFill>
                <a:srgbClr val="000000"/>
              </a:solidFill>
            </a:endParaRPr>
          </a:p>
        </p:txBody>
      </p:sp>
      <p:sp>
        <p:nvSpPr>
          <p:cNvPr id="16" name="テキスト ボックス 15"/>
          <p:cNvSpPr txBox="1"/>
          <p:nvPr/>
        </p:nvSpPr>
        <p:spPr>
          <a:xfrm>
            <a:off x="6137691" y="5770411"/>
            <a:ext cx="1270051" cy="646331"/>
          </a:xfrm>
          <a:prstGeom prst="rect">
            <a:avLst/>
          </a:prstGeom>
          <a:noFill/>
        </p:spPr>
        <p:txBody>
          <a:bodyPr wrap="square" rtlCol="0">
            <a:spAutoFit/>
          </a:bodyPr>
          <a:lstStyle/>
          <a:p>
            <a:pPr algn="ctr"/>
            <a:r>
              <a:rPr kumimoji="1" lang="en-US" altLang="ja-JP" sz="3600" dirty="0">
                <a:solidFill>
                  <a:srgbClr val="000000"/>
                </a:solidFill>
              </a:rPr>
              <a:t>4</a:t>
            </a:r>
            <a:r>
              <a:rPr kumimoji="1" lang="en-US" altLang="ja-JP" sz="3600" dirty="0" smtClean="0">
                <a:solidFill>
                  <a:srgbClr val="000000"/>
                </a:solidFill>
              </a:rPr>
              <a:t>0</a:t>
            </a:r>
            <a:endParaRPr kumimoji="1" lang="ja-JP" altLang="en-US" sz="3600" dirty="0">
              <a:solidFill>
                <a:srgbClr val="000000"/>
              </a:solidFill>
            </a:endParaRPr>
          </a:p>
        </p:txBody>
      </p:sp>
      <p:sp>
        <p:nvSpPr>
          <p:cNvPr id="17" name="四角形吹き出し 16"/>
          <p:cNvSpPr/>
          <p:nvPr/>
        </p:nvSpPr>
        <p:spPr>
          <a:xfrm>
            <a:off x="1532820" y="4525770"/>
            <a:ext cx="1474428" cy="729962"/>
          </a:xfrm>
          <a:prstGeom prst="wedgeRectCallout">
            <a:avLst>
              <a:gd name="adj1" fmla="val -45585"/>
              <a:gd name="adj2" fmla="val 81167"/>
            </a:avLst>
          </a:prstGeom>
          <a:ln w="38100" cmpd="sng"/>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smtClean="0"/>
              <a:t>10</a:t>
            </a:r>
            <a:r>
              <a:rPr kumimoji="1" lang="ja-JP" altLang="en-US" sz="3200" dirty="0" smtClean="0"/>
              <a:t>万人</a:t>
            </a:r>
            <a:endParaRPr kumimoji="1" lang="ja-JP" altLang="en-US" sz="3200" dirty="0"/>
          </a:p>
        </p:txBody>
      </p:sp>
      <p:sp>
        <p:nvSpPr>
          <p:cNvPr id="18" name="四角形吹き出し 17"/>
          <p:cNvSpPr/>
          <p:nvPr/>
        </p:nvSpPr>
        <p:spPr>
          <a:xfrm>
            <a:off x="4554665" y="1188948"/>
            <a:ext cx="1743609" cy="729962"/>
          </a:xfrm>
          <a:prstGeom prst="wedgeRectCallout">
            <a:avLst>
              <a:gd name="adj1" fmla="val 39563"/>
              <a:gd name="adj2" fmla="val 83167"/>
            </a:avLst>
          </a:prstGeom>
          <a:ln w="38100" cmpd="sng"/>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smtClean="0"/>
              <a:t>100</a:t>
            </a:r>
            <a:r>
              <a:rPr kumimoji="1" lang="ja-JP" altLang="en-US" sz="3200" dirty="0" smtClean="0"/>
              <a:t>万人</a:t>
            </a:r>
            <a:endParaRPr kumimoji="1" lang="ja-JP" altLang="en-US" sz="3200" dirty="0"/>
          </a:p>
        </p:txBody>
      </p:sp>
      <p:sp>
        <p:nvSpPr>
          <p:cNvPr id="21" name="正方形/長方形 20"/>
          <p:cNvSpPr/>
          <p:nvPr/>
        </p:nvSpPr>
        <p:spPr>
          <a:xfrm>
            <a:off x="58404" y="189790"/>
            <a:ext cx="510930" cy="6589489"/>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円形吹き出し 24"/>
          <p:cNvSpPr/>
          <p:nvPr/>
        </p:nvSpPr>
        <p:spPr>
          <a:xfrm>
            <a:off x="2350324" y="1918910"/>
            <a:ext cx="1547418" cy="1263728"/>
          </a:xfrm>
          <a:prstGeom prst="wedgeEllipseCallout">
            <a:avLst>
              <a:gd name="adj1" fmla="val 50595"/>
              <a:gd name="adj2" fmla="val 84892"/>
            </a:avLst>
          </a:prstGeom>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2723096131"/>
              </p:ext>
            </p:extLst>
          </p:nvPr>
        </p:nvGraphicFramePr>
        <p:xfrm>
          <a:off x="2687673" y="2668921"/>
          <a:ext cx="312737" cy="312738"/>
        </p:xfrm>
        <a:graphic>
          <a:graphicData uri="http://schemas.openxmlformats.org/presentationml/2006/ole">
            <mc:AlternateContent xmlns:mc="http://schemas.openxmlformats.org/markup-compatibility/2006">
              <mc:Choice xmlns:v="urn:schemas-microsoft-com:vml" Requires="v">
                <p:oleObj spid="_x0000_s4121" name="数式" r:id="rId5" imgW="139700" imgH="139700" progId="Equation.3">
                  <p:embed/>
                </p:oleObj>
              </mc:Choice>
              <mc:Fallback>
                <p:oleObj name="数式" r:id="rId5" imgW="139700" imgH="139700" progId="Equation.3">
                  <p:embed/>
                  <p:pic>
                    <p:nvPicPr>
                      <p:cNvPr id="0" name=""/>
                      <p:cNvPicPr/>
                      <p:nvPr/>
                    </p:nvPicPr>
                    <p:blipFill>
                      <a:blip r:embed="rId6"/>
                      <a:stretch>
                        <a:fillRect/>
                      </a:stretch>
                    </p:blipFill>
                    <p:spPr>
                      <a:xfrm>
                        <a:off x="2687673" y="2668921"/>
                        <a:ext cx="312737" cy="312738"/>
                      </a:xfrm>
                      <a:prstGeom prst="rect">
                        <a:avLst/>
                      </a:prstGeom>
                    </p:spPr>
                  </p:pic>
                </p:oleObj>
              </mc:Fallback>
            </mc:AlternateContent>
          </a:graphicData>
        </a:graphic>
      </p:graphicFrame>
      <p:sp>
        <p:nvSpPr>
          <p:cNvPr id="24" name="テキスト ボックス 23"/>
          <p:cNvSpPr txBox="1"/>
          <p:nvPr/>
        </p:nvSpPr>
        <p:spPr>
          <a:xfrm>
            <a:off x="2903255" y="2549386"/>
            <a:ext cx="804710" cy="461665"/>
          </a:xfrm>
          <a:prstGeom prst="rect">
            <a:avLst/>
          </a:prstGeom>
          <a:noFill/>
        </p:spPr>
        <p:txBody>
          <a:bodyPr wrap="square" rtlCol="0">
            <a:spAutoFit/>
          </a:bodyPr>
          <a:lstStyle/>
          <a:p>
            <a:r>
              <a:rPr kumimoji="1" lang="ja-JP" altLang="en-US" sz="2400" dirty="0" smtClean="0">
                <a:solidFill>
                  <a:schemeClr val="bg1"/>
                </a:solidFill>
              </a:rPr>
              <a:t>：</a:t>
            </a:r>
            <a:r>
              <a:rPr kumimoji="1" lang="en-US" altLang="ja-JP" sz="2400" dirty="0" smtClean="0">
                <a:solidFill>
                  <a:schemeClr val="bg1"/>
                </a:solidFill>
              </a:rPr>
              <a:t>0.0</a:t>
            </a:r>
            <a:endParaRPr kumimoji="1" lang="ja-JP" altLang="en-US" sz="2400" dirty="0">
              <a:solidFill>
                <a:schemeClr val="bg1"/>
              </a:solidFill>
            </a:endParaRPr>
          </a:p>
        </p:txBody>
      </p:sp>
      <p:sp>
        <p:nvSpPr>
          <p:cNvPr id="26" name="テキスト ボックス 25"/>
          <p:cNvSpPr txBox="1"/>
          <p:nvPr/>
        </p:nvSpPr>
        <p:spPr>
          <a:xfrm>
            <a:off x="2554698" y="2157974"/>
            <a:ext cx="1430632" cy="400110"/>
          </a:xfrm>
          <a:prstGeom prst="rect">
            <a:avLst/>
          </a:prstGeom>
          <a:noFill/>
        </p:spPr>
        <p:txBody>
          <a:bodyPr wrap="square" rtlCol="0">
            <a:spAutoFit/>
          </a:bodyPr>
          <a:lstStyle/>
          <a:p>
            <a:r>
              <a:rPr kumimoji="1" lang="ja-JP" altLang="en-US" sz="2000" dirty="0" smtClean="0">
                <a:solidFill>
                  <a:schemeClr val="bg1"/>
                </a:solidFill>
              </a:rPr>
              <a:t>侵害なし</a:t>
            </a:r>
            <a:endParaRPr kumimoji="1" lang="ja-JP" altLang="en-US" sz="2000" dirty="0">
              <a:solidFill>
                <a:schemeClr val="bg1"/>
              </a:solidFill>
            </a:endParaRPr>
          </a:p>
        </p:txBody>
      </p:sp>
      <p:sp>
        <p:nvSpPr>
          <p:cNvPr id="22" name="角丸四角形 21"/>
          <p:cNvSpPr/>
          <p:nvPr/>
        </p:nvSpPr>
        <p:spPr>
          <a:xfrm>
            <a:off x="5897707" y="3182638"/>
            <a:ext cx="2102153" cy="24526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smtClean="0"/>
              <a:t>N</a:t>
            </a:r>
            <a:r>
              <a:rPr kumimoji="1" lang="ja-JP" altLang="en-US" sz="2400" baseline="-25000" dirty="0" smtClean="0"/>
              <a:t>初期</a:t>
            </a:r>
            <a:r>
              <a:rPr kumimoji="1" lang="ja-JP" altLang="en-US" sz="2400" dirty="0" smtClean="0"/>
              <a:t>：</a:t>
            </a:r>
            <a:r>
              <a:rPr kumimoji="1" lang="en-US" altLang="ja-JP" sz="2400" dirty="0" smtClean="0"/>
              <a:t>10</a:t>
            </a:r>
            <a:r>
              <a:rPr kumimoji="1" lang="ja-JP" altLang="en-US" sz="2400" baseline="-25000" dirty="0" smtClean="0"/>
              <a:t>万人</a:t>
            </a:r>
            <a:endParaRPr kumimoji="1" lang="en-US" altLang="ja-JP" sz="2400" baseline="-25000" dirty="0" smtClean="0"/>
          </a:p>
          <a:p>
            <a:r>
              <a:rPr kumimoji="1" lang="en-US" altLang="ja-JP" sz="2400" dirty="0" err="1" smtClean="0"/>
              <a:t>N</a:t>
            </a:r>
            <a:r>
              <a:rPr kumimoji="1" lang="en-US" altLang="ja-JP" sz="2400" baseline="-25000" dirty="0" err="1" smtClean="0"/>
              <a:t>max</a:t>
            </a:r>
            <a:r>
              <a:rPr kumimoji="1" lang="ja-JP" altLang="en-US" sz="2400" dirty="0" smtClean="0"/>
              <a:t>：</a:t>
            </a:r>
            <a:r>
              <a:rPr kumimoji="1" lang="en-US" altLang="ja-JP" sz="2400" dirty="0" smtClean="0"/>
              <a:t>100</a:t>
            </a:r>
            <a:r>
              <a:rPr kumimoji="1" lang="ja-JP" altLang="en-US" sz="2400" baseline="-25000" dirty="0" smtClean="0"/>
              <a:t>万人</a:t>
            </a:r>
            <a:endParaRPr kumimoji="1" lang="en-US" altLang="ja-JP" sz="2400" baseline="-25000" dirty="0" smtClean="0"/>
          </a:p>
          <a:p>
            <a:r>
              <a:rPr kumimoji="1" lang="en-US" altLang="ja-JP" sz="2400" dirty="0"/>
              <a:t>c</a:t>
            </a:r>
            <a:r>
              <a:rPr kumimoji="1" lang="en-US" altLang="ja-JP" sz="2400" baseline="-25000" dirty="0" smtClean="0"/>
              <a:t>1</a:t>
            </a:r>
            <a:r>
              <a:rPr kumimoji="1" lang="en-US" altLang="ja-JP" sz="2400" dirty="0" smtClean="0"/>
              <a:t>    …  </a:t>
            </a:r>
            <a:r>
              <a:rPr kumimoji="1" lang="ja-JP" altLang="en-US" sz="1600" dirty="0" smtClean="0"/>
              <a:t>適当</a:t>
            </a:r>
            <a:endParaRPr kumimoji="1" lang="en-US" altLang="ja-JP" sz="1400" dirty="0" smtClean="0"/>
          </a:p>
          <a:p>
            <a:r>
              <a:rPr kumimoji="1" lang="en-US" altLang="ja-JP" sz="1400" dirty="0" smtClean="0"/>
              <a:t>      </a:t>
            </a:r>
            <a:r>
              <a:rPr kumimoji="1" lang="ja-JP" altLang="en-US" sz="1400" dirty="0" smtClean="0"/>
              <a:t>（</a:t>
            </a:r>
            <a:r>
              <a:rPr kumimoji="1" lang="en-US" altLang="ja-JP" sz="1400" dirty="0" smtClean="0"/>
              <a:t>N</a:t>
            </a:r>
            <a:r>
              <a:rPr kumimoji="1" lang="ja-JP" altLang="en-US" sz="1400" dirty="0" smtClean="0"/>
              <a:t>変動の</a:t>
            </a:r>
            <a:endParaRPr kumimoji="1" lang="en-US" altLang="ja-JP" sz="1400" dirty="0" smtClean="0"/>
          </a:p>
          <a:p>
            <a:r>
              <a:rPr kumimoji="1" lang="en-US" altLang="ja-JP" sz="1400" dirty="0" smtClean="0"/>
              <a:t>        </a:t>
            </a:r>
            <a:r>
              <a:rPr kumimoji="1" lang="ja-JP" altLang="en-US" sz="1400" dirty="0" smtClean="0"/>
              <a:t>タイムスケールが</a:t>
            </a:r>
            <a:endParaRPr kumimoji="1" lang="en-US" altLang="ja-JP" sz="1400" dirty="0" smtClean="0"/>
          </a:p>
          <a:p>
            <a:r>
              <a:rPr kumimoji="1" lang="en-US" altLang="ja-JP" sz="1400" dirty="0" smtClean="0"/>
              <a:t>        </a:t>
            </a:r>
            <a:r>
              <a:rPr kumimoji="1" lang="ja-JP" altLang="en-US" sz="1400" dirty="0" smtClean="0"/>
              <a:t>数年</a:t>
            </a:r>
            <a:r>
              <a:rPr kumimoji="1" lang="en-US" altLang="ja-JP" sz="1400" dirty="0" smtClean="0"/>
              <a:t>〜</a:t>
            </a:r>
            <a:r>
              <a:rPr kumimoji="1" lang="ja-JP" altLang="en-US" sz="1400" dirty="0" smtClean="0"/>
              <a:t>十数年に</a:t>
            </a:r>
            <a:endParaRPr kumimoji="1" lang="en-US" altLang="ja-JP" sz="1400" dirty="0" smtClean="0"/>
          </a:p>
          <a:p>
            <a:r>
              <a:rPr kumimoji="1" lang="en-US" altLang="ja-JP" sz="1400" dirty="0" smtClean="0"/>
              <a:t>        </a:t>
            </a:r>
            <a:r>
              <a:rPr kumimoji="1" lang="ja-JP" altLang="en-US" sz="1400" dirty="0" smtClean="0"/>
              <a:t>なるように）</a:t>
            </a:r>
            <a:r>
              <a:rPr kumimoji="1" lang="en-US" altLang="ja-JP" sz="1400" dirty="0" smtClean="0"/>
              <a:t> </a:t>
            </a:r>
            <a:endParaRPr kumimoji="1" lang="ja-JP" altLang="en-US" sz="1400" dirty="0"/>
          </a:p>
        </p:txBody>
      </p:sp>
    </p:spTree>
    <p:extLst>
      <p:ext uri="{BB962C8B-B14F-4D97-AF65-F5344CB8AC3E}">
        <p14:creationId xmlns:p14="http://schemas.microsoft.com/office/powerpoint/2010/main" val="147076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4236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63332"/>
            <a:ext cx="8229600" cy="1143000"/>
          </a:xfrm>
        </p:spPr>
        <p:txBody>
          <a:bodyPr/>
          <a:lstStyle/>
          <a:p>
            <a:r>
              <a:rPr lang="ja-JP" altLang="en-US" dirty="0" smtClean="0">
                <a:solidFill>
                  <a:srgbClr val="000000"/>
                </a:solidFill>
              </a:rPr>
              <a:t>結果</a:t>
            </a:r>
            <a:endParaRPr kumimoji="1" lang="ja-JP" altLang="en-US" dirty="0">
              <a:solidFill>
                <a:srgbClr val="000000"/>
              </a:solidFill>
            </a:endParaRPr>
          </a:p>
        </p:txBody>
      </p:sp>
      <p:pic>
        <p:nvPicPr>
          <p:cNvPr id="5" name="図 4"/>
          <p:cNvPicPr>
            <a:picLocks noChangeAspect="1"/>
          </p:cNvPicPr>
          <p:nvPr/>
        </p:nvPicPr>
        <p:blipFill>
          <a:blip r:embed="rId4">
            <a:lum bright="-40000" contrast="40000"/>
          </a:blip>
          <a:stretch>
            <a:fillRect/>
          </a:stretch>
        </p:blipFill>
        <p:spPr>
          <a:xfrm>
            <a:off x="-458269" y="178775"/>
            <a:ext cx="9217242" cy="6897171"/>
          </a:xfrm>
          <a:prstGeom prst="rect">
            <a:avLst/>
          </a:prstGeom>
        </p:spPr>
      </p:pic>
      <p:sp>
        <p:nvSpPr>
          <p:cNvPr id="8" name="正方形/長方形 7"/>
          <p:cNvSpPr/>
          <p:nvPr/>
        </p:nvSpPr>
        <p:spPr>
          <a:xfrm>
            <a:off x="569333" y="744562"/>
            <a:ext cx="700718" cy="5562316"/>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正方形/長方形 8"/>
          <p:cNvSpPr/>
          <p:nvPr/>
        </p:nvSpPr>
        <p:spPr>
          <a:xfrm>
            <a:off x="843994" y="5941896"/>
            <a:ext cx="8060959" cy="788361"/>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654498" y="744562"/>
            <a:ext cx="615553" cy="5197334"/>
          </a:xfrm>
          <a:prstGeom prst="rect">
            <a:avLst/>
          </a:prstGeom>
          <a:solidFill>
            <a:srgbClr val="FFFFFF"/>
          </a:solidFill>
        </p:spPr>
        <p:txBody>
          <a:bodyPr vert="wordArtVertRtl" wrap="square" rtlCol="0" anchor="ctr" anchorCtr="1">
            <a:spAutoFit/>
          </a:bodyPr>
          <a:lstStyle/>
          <a:p>
            <a:r>
              <a:rPr kumimoji="1" lang="ja-JP" altLang="en-US" sz="2800" dirty="0" smtClean="0">
                <a:solidFill>
                  <a:srgbClr val="000000"/>
                </a:solidFill>
              </a:rPr>
              <a:t>入手する人　</a:t>
            </a:r>
            <a:r>
              <a:rPr kumimoji="1" lang="en-US" altLang="ja-JP" sz="2800" dirty="0" smtClean="0">
                <a:solidFill>
                  <a:srgbClr val="000000"/>
                </a:solidFill>
              </a:rPr>
              <a:t>N</a:t>
            </a:r>
            <a:r>
              <a:rPr kumimoji="1" lang="ja-JP" altLang="en-US" sz="2800" dirty="0" smtClean="0">
                <a:solidFill>
                  <a:srgbClr val="000000"/>
                </a:solidFill>
              </a:rPr>
              <a:t>　（購入＋非購入）</a:t>
            </a:r>
            <a:endParaRPr kumimoji="1" lang="ja-JP" altLang="en-US" sz="2800" dirty="0">
              <a:solidFill>
                <a:srgbClr val="000000"/>
              </a:solidFill>
            </a:endParaRPr>
          </a:p>
        </p:txBody>
      </p:sp>
      <p:sp>
        <p:nvSpPr>
          <p:cNvPr id="10" name="テキスト ボックス 9"/>
          <p:cNvSpPr txBox="1"/>
          <p:nvPr/>
        </p:nvSpPr>
        <p:spPr>
          <a:xfrm>
            <a:off x="3007248" y="6241812"/>
            <a:ext cx="3620374" cy="646331"/>
          </a:xfrm>
          <a:prstGeom prst="rect">
            <a:avLst/>
          </a:prstGeom>
          <a:noFill/>
        </p:spPr>
        <p:txBody>
          <a:bodyPr wrap="square" rtlCol="0">
            <a:spAutoFit/>
          </a:bodyPr>
          <a:lstStyle/>
          <a:p>
            <a:pPr algn="ctr"/>
            <a:r>
              <a:rPr kumimoji="1" lang="ja-JP" altLang="en-US" sz="3600" dirty="0" smtClean="0">
                <a:solidFill>
                  <a:srgbClr val="000000"/>
                </a:solidFill>
              </a:rPr>
              <a:t>時刻　</a:t>
            </a:r>
            <a:r>
              <a:rPr kumimoji="1" lang="en-US" altLang="ja-JP" sz="3600" dirty="0" smtClean="0">
                <a:solidFill>
                  <a:srgbClr val="000000"/>
                </a:solidFill>
              </a:rPr>
              <a:t>t</a:t>
            </a:r>
            <a:r>
              <a:rPr kumimoji="1" lang="ja-JP" altLang="en-US" sz="3600" dirty="0" smtClean="0">
                <a:solidFill>
                  <a:srgbClr val="000000"/>
                </a:solidFill>
              </a:rPr>
              <a:t>　　（年）</a:t>
            </a:r>
            <a:endParaRPr kumimoji="1" lang="ja-JP" altLang="en-US" sz="3600" dirty="0">
              <a:solidFill>
                <a:srgbClr val="000000"/>
              </a:solidFill>
            </a:endParaRPr>
          </a:p>
        </p:txBody>
      </p:sp>
      <p:sp>
        <p:nvSpPr>
          <p:cNvPr id="11" name="テキスト ボックス 10"/>
          <p:cNvSpPr txBox="1"/>
          <p:nvPr/>
        </p:nvSpPr>
        <p:spPr>
          <a:xfrm>
            <a:off x="700715" y="5775097"/>
            <a:ext cx="1270051" cy="646331"/>
          </a:xfrm>
          <a:prstGeom prst="rect">
            <a:avLst/>
          </a:prstGeom>
          <a:noFill/>
        </p:spPr>
        <p:txBody>
          <a:bodyPr wrap="square" rtlCol="0">
            <a:spAutoFit/>
          </a:bodyPr>
          <a:lstStyle/>
          <a:p>
            <a:pPr algn="ctr"/>
            <a:r>
              <a:rPr kumimoji="1" lang="en-US" altLang="ja-JP" sz="3600" dirty="0" smtClean="0">
                <a:solidFill>
                  <a:srgbClr val="000000"/>
                </a:solidFill>
              </a:rPr>
              <a:t>0</a:t>
            </a:r>
            <a:endParaRPr kumimoji="1" lang="ja-JP" altLang="en-US" sz="3600" dirty="0">
              <a:solidFill>
                <a:srgbClr val="000000"/>
              </a:solidFill>
            </a:endParaRPr>
          </a:p>
        </p:txBody>
      </p:sp>
      <p:sp>
        <p:nvSpPr>
          <p:cNvPr id="12" name="テキスト ボックス 11"/>
          <p:cNvSpPr txBox="1"/>
          <p:nvPr/>
        </p:nvSpPr>
        <p:spPr>
          <a:xfrm>
            <a:off x="2014560" y="5785010"/>
            <a:ext cx="1270051" cy="646331"/>
          </a:xfrm>
          <a:prstGeom prst="rect">
            <a:avLst/>
          </a:prstGeom>
          <a:noFill/>
        </p:spPr>
        <p:txBody>
          <a:bodyPr wrap="square" rtlCol="0">
            <a:spAutoFit/>
          </a:bodyPr>
          <a:lstStyle/>
          <a:p>
            <a:pPr algn="ctr"/>
            <a:r>
              <a:rPr kumimoji="1" lang="en-US" altLang="ja-JP" sz="3600" dirty="0" smtClean="0">
                <a:solidFill>
                  <a:srgbClr val="000000"/>
                </a:solidFill>
              </a:rPr>
              <a:t>10</a:t>
            </a:r>
            <a:endParaRPr kumimoji="1" lang="ja-JP" altLang="en-US" sz="3600" dirty="0">
              <a:solidFill>
                <a:srgbClr val="000000"/>
              </a:solidFill>
            </a:endParaRPr>
          </a:p>
        </p:txBody>
      </p:sp>
      <p:sp>
        <p:nvSpPr>
          <p:cNvPr id="13" name="テキスト ボックス 12"/>
          <p:cNvSpPr txBox="1"/>
          <p:nvPr/>
        </p:nvSpPr>
        <p:spPr>
          <a:xfrm>
            <a:off x="3401395" y="5770410"/>
            <a:ext cx="1270051" cy="646331"/>
          </a:xfrm>
          <a:prstGeom prst="rect">
            <a:avLst/>
          </a:prstGeom>
          <a:noFill/>
        </p:spPr>
        <p:txBody>
          <a:bodyPr wrap="square" rtlCol="0">
            <a:spAutoFit/>
          </a:bodyPr>
          <a:lstStyle/>
          <a:p>
            <a:pPr algn="ctr"/>
            <a:r>
              <a:rPr kumimoji="1" lang="en-US" altLang="ja-JP" sz="3600" dirty="0">
                <a:solidFill>
                  <a:srgbClr val="000000"/>
                </a:solidFill>
              </a:rPr>
              <a:t>2</a:t>
            </a:r>
            <a:r>
              <a:rPr kumimoji="1" lang="en-US" altLang="ja-JP" sz="3600" dirty="0" smtClean="0">
                <a:solidFill>
                  <a:srgbClr val="000000"/>
                </a:solidFill>
              </a:rPr>
              <a:t>0</a:t>
            </a:r>
            <a:endParaRPr kumimoji="1" lang="ja-JP" altLang="en-US" sz="3600" dirty="0">
              <a:solidFill>
                <a:srgbClr val="000000"/>
              </a:solidFill>
            </a:endParaRPr>
          </a:p>
        </p:txBody>
      </p:sp>
      <p:sp>
        <p:nvSpPr>
          <p:cNvPr id="15" name="テキスト ボックス 14"/>
          <p:cNvSpPr txBox="1"/>
          <p:nvPr/>
        </p:nvSpPr>
        <p:spPr>
          <a:xfrm>
            <a:off x="4823846" y="5762221"/>
            <a:ext cx="1270051" cy="646331"/>
          </a:xfrm>
          <a:prstGeom prst="rect">
            <a:avLst/>
          </a:prstGeom>
          <a:noFill/>
        </p:spPr>
        <p:txBody>
          <a:bodyPr wrap="square" rtlCol="0">
            <a:spAutoFit/>
          </a:bodyPr>
          <a:lstStyle/>
          <a:p>
            <a:pPr algn="ctr"/>
            <a:r>
              <a:rPr kumimoji="1" lang="en-US" altLang="ja-JP" sz="3600" dirty="0" smtClean="0">
                <a:solidFill>
                  <a:srgbClr val="000000"/>
                </a:solidFill>
              </a:rPr>
              <a:t>30</a:t>
            </a:r>
            <a:endParaRPr kumimoji="1" lang="ja-JP" altLang="en-US" sz="3600" dirty="0">
              <a:solidFill>
                <a:srgbClr val="000000"/>
              </a:solidFill>
            </a:endParaRPr>
          </a:p>
        </p:txBody>
      </p:sp>
      <p:sp>
        <p:nvSpPr>
          <p:cNvPr id="16" name="テキスト ボックス 15"/>
          <p:cNvSpPr txBox="1"/>
          <p:nvPr/>
        </p:nvSpPr>
        <p:spPr>
          <a:xfrm>
            <a:off x="6137691" y="5770411"/>
            <a:ext cx="1270051" cy="646331"/>
          </a:xfrm>
          <a:prstGeom prst="rect">
            <a:avLst/>
          </a:prstGeom>
          <a:noFill/>
        </p:spPr>
        <p:txBody>
          <a:bodyPr wrap="square" rtlCol="0">
            <a:spAutoFit/>
          </a:bodyPr>
          <a:lstStyle/>
          <a:p>
            <a:pPr algn="ctr"/>
            <a:r>
              <a:rPr kumimoji="1" lang="en-US" altLang="ja-JP" sz="3600" dirty="0">
                <a:solidFill>
                  <a:srgbClr val="000000"/>
                </a:solidFill>
              </a:rPr>
              <a:t>4</a:t>
            </a:r>
            <a:r>
              <a:rPr kumimoji="1" lang="en-US" altLang="ja-JP" sz="3600" dirty="0" smtClean="0">
                <a:solidFill>
                  <a:srgbClr val="000000"/>
                </a:solidFill>
              </a:rPr>
              <a:t>0</a:t>
            </a:r>
            <a:endParaRPr kumimoji="1" lang="ja-JP" altLang="en-US" sz="3600" dirty="0">
              <a:solidFill>
                <a:srgbClr val="000000"/>
              </a:solidFill>
            </a:endParaRPr>
          </a:p>
        </p:txBody>
      </p:sp>
      <p:sp>
        <p:nvSpPr>
          <p:cNvPr id="17" name="四角形吹き出し 16"/>
          <p:cNvSpPr/>
          <p:nvPr/>
        </p:nvSpPr>
        <p:spPr>
          <a:xfrm>
            <a:off x="1532820" y="4525770"/>
            <a:ext cx="1474428" cy="729962"/>
          </a:xfrm>
          <a:prstGeom prst="wedgeRectCallout">
            <a:avLst>
              <a:gd name="adj1" fmla="val -45585"/>
              <a:gd name="adj2" fmla="val 81167"/>
            </a:avLst>
          </a:prstGeom>
          <a:ln w="38100" cmpd="sng"/>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smtClean="0"/>
              <a:t>10</a:t>
            </a:r>
            <a:r>
              <a:rPr kumimoji="1" lang="ja-JP" altLang="en-US" sz="3200" dirty="0" smtClean="0"/>
              <a:t>万人</a:t>
            </a:r>
            <a:endParaRPr kumimoji="1" lang="ja-JP" altLang="en-US" sz="3200" dirty="0"/>
          </a:p>
        </p:txBody>
      </p:sp>
      <p:sp>
        <p:nvSpPr>
          <p:cNvPr id="18" name="四角形吹き出し 17"/>
          <p:cNvSpPr/>
          <p:nvPr/>
        </p:nvSpPr>
        <p:spPr>
          <a:xfrm>
            <a:off x="4554665" y="1188948"/>
            <a:ext cx="1743609" cy="729962"/>
          </a:xfrm>
          <a:prstGeom prst="wedgeRectCallout">
            <a:avLst>
              <a:gd name="adj1" fmla="val 39563"/>
              <a:gd name="adj2" fmla="val 83167"/>
            </a:avLst>
          </a:prstGeom>
          <a:ln w="38100" cmpd="sng"/>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smtClean="0"/>
              <a:t>100</a:t>
            </a:r>
            <a:r>
              <a:rPr kumimoji="1" lang="ja-JP" altLang="en-US" sz="3200" dirty="0" smtClean="0"/>
              <a:t>万人</a:t>
            </a:r>
            <a:endParaRPr kumimoji="1" lang="ja-JP" altLang="en-US" sz="3200" dirty="0"/>
          </a:p>
        </p:txBody>
      </p:sp>
      <p:sp>
        <p:nvSpPr>
          <p:cNvPr id="21" name="正方形/長方形 20"/>
          <p:cNvSpPr/>
          <p:nvPr/>
        </p:nvSpPr>
        <p:spPr>
          <a:xfrm>
            <a:off x="58404" y="189790"/>
            <a:ext cx="510930" cy="6589489"/>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円形吹き出し 24"/>
          <p:cNvSpPr/>
          <p:nvPr/>
        </p:nvSpPr>
        <p:spPr>
          <a:xfrm>
            <a:off x="5977109" y="4283989"/>
            <a:ext cx="1547418" cy="1263728"/>
          </a:xfrm>
          <a:prstGeom prst="wedgeEllipseCallout">
            <a:avLst>
              <a:gd name="adj1" fmla="val -67330"/>
              <a:gd name="adj2" fmla="val 57166"/>
            </a:avLst>
          </a:prstGeom>
          <a:ln w="76200" cmpd="sng"/>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3332808441"/>
              </p:ext>
            </p:extLst>
          </p:nvPr>
        </p:nvGraphicFramePr>
        <p:xfrm>
          <a:off x="6228459" y="5001196"/>
          <a:ext cx="312737" cy="312738"/>
        </p:xfrm>
        <a:graphic>
          <a:graphicData uri="http://schemas.openxmlformats.org/presentationml/2006/ole">
            <mc:AlternateContent xmlns:mc="http://schemas.openxmlformats.org/markup-compatibility/2006">
              <mc:Choice xmlns:v="urn:schemas-microsoft-com:vml" Requires="v">
                <p:oleObj spid="_x0000_s7211" name="数式" r:id="rId5" imgW="139700" imgH="139700" progId="Equation.3">
                  <p:embed/>
                </p:oleObj>
              </mc:Choice>
              <mc:Fallback>
                <p:oleObj name="数式" r:id="rId5" imgW="139700" imgH="139700" progId="Equation.3">
                  <p:embed/>
                  <p:pic>
                    <p:nvPicPr>
                      <p:cNvPr id="0" name=""/>
                      <p:cNvPicPr/>
                      <p:nvPr/>
                    </p:nvPicPr>
                    <p:blipFill>
                      <a:blip r:embed="rId6"/>
                      <a:stretch>
                        <a:fillRect/>
                      </a:stretch>
                    </p:blipFill>
                    <p:spPr>
                      <a:xfrm>
                        <a:off x="6228459" y="5001196"/>
                        <a:ext cx="312737" cy="312738"/>
                      </a:xfrm>
                      <a:prstGeom prst="rect">
                        <a:avLst/>
                      </a:prstGeom>
                    </p:spPr>
                  </p:pic>
                </p:oleObj>
              </mc:Fallback>
            </mc:AlternateContent>
          </a:graphicData>
        </a:graphic>
      </p:graphicFrame>
      <p:sp>
        <p:nvSpPr>
          <p:cNvPr id="24" name="テキスト ボックス 23"/>
          <p:cNvSpPr txBox="1"/>
          <p:nvPr/>
        </p:nvSpPr>
        <p:spPr>
          <a:xfrm>
            <a:off x="6444041" y="4881661"/>
            <a:ext cx="1949972" cy="461665"/>
          </a:xfrm>
          <a:prstGeom prst="rect">
            <a:avLst/>
          </a:prstGeom>
          <a:noFill/>
        </p:spPr>
        <p:txBody>
          <a:bodyPr wrap="square" rtlCol="0">
            <a:spAutoFit/>
          </a:bodyPr>
          <a:lstStyle/>
          <a:p>
            <a:r>
              <a:rPr kumimoji="1" lang="ja-JP" altLang="en-US" sz="2400" dirty="0" smtClean="0">
                <a:solidFill>
                  <a:schemeClr val="bg1"/>
                </a:solidFill>
              </a:rPr>
              <a:t>：</a:t>
            </a:r>
            <a:r>
              <a:rPr kumimoji="1" lang="en-US" altLang="ja-JP" sz="2400" dirty="0" smtClean="0">
                <a:solidFill>
                  <a:schemeClr val="bg1"/>
                </a:solidFill>
              </a:rPr>
              <a:t>0.05</a:t>
            </a:r>
            <a:endParaRPr kumimoji="1" lang="ja-JP" altLang="en-US" sz="2400" dirty="0">
              <a:solidFill>
                <a:schemeClr val="bg1"/>
              </a:solidFill>
            </a:endParaRPr>
          </a:p>
        </p:txBody>
      </p:sp>
      <p:sp>
        <p:nvSpPr>
          <p:cNvPr id="26" name="テキスト ボックス 25"/>
          <p:cNvSpPr txBox="1"/>
          <p:nvPr/>
        </p:nvSpPr>
        <p:spPr>
          <a:xfrm>
            <a:off x="6241464" y="4548645"/>
            <a:ext cx="1430632" cy="400110"/>
          </a:xfrm>
          <a:prstGeom prst="rect">
            <a:avLst/>
          </a:prstGeom>
          <a:noFill/>
        </p:spPr>
        <p:txBody>
          <a:bodyPr wrap="square" rtlCol="0">
            <a:spAutoFit/>
          </a:bodyPr>
          <a:lstStyle/>
          <a:p>
            <a:r>
              <a:rPr kumimoji="1" lang="ja-JP" altLang="en-US" sz="2000" dirty="0" smtClean="0">
                <a:solidFill>
                  <a:schemeClr val="bg1"/>
                </a:solidFill>
              </a:rPr>
              <a:t>侵害率</a:t>
            </a:r>
            <a:endParaRPr kumimoji="1" lang="ja-JP" altLang="en-US" sz="2000" dirty="0">
              <a:solidFill>
                <a:schemeClr val="bg1"/>
              </a:solidFill>
            </a:endParaRPr>
          </a:p>
        </p:txBody>
      </p:sp>
      <p:sp>
        <p:nvSpPr>
          <p:cNvPr id="27" name="円形吹き出し 26"/>
          <p:cNvSpPr/>
          <p:nvPr/>
        </p:nvSpPr>
        <p:spPr>
          <a:xfrm>
            <a:off x="2350324" y="1918910"/>
            <a:ext cx="1547418" cy="1263728"/>
          </a:xfrm>
          <a:prstGeom prst="wedgeEllipseCallout">
            <a:avLst>
              <a:gd name="adj1" fmla="val 50595"/>
              <a:gd name="adj2" fmla="val 84892"/>
            </a:avLst>
          </a:prstGeom>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28" name="オブジェクト 27"/>
          <p:cNvGraphicFramePr>
            <a:graphicFrameLocks noChangeAspect="1"/>
          </p:cNvGraphicFramePr>
          <p:nvPr>
            <p:extLst>
              <p:ext uri="{D42A27DB-BD31-4B8C-83A1-F6EECF244321}">
                <p14:modId xmlns:p14="http://schemas.microsoft.com/office/powerpoint/2010/main" val="1260502700"/>
              </p:ext>
            </p:extLst>
          </p:nvPr>
        </p:nvGraphicFramePr>
        <p:xfrm>
          <a:off x="2687673" y="2668921"/>
          <a:ext cx="312737" cy="312738"/>
        </p:xfrm>
        <a:graphic>
          <a:graphicData uri="http://schemas.openxmlformats.org/presentationml/2006/ole">
            <mc:AlternateContent xmlns:mc="http://schemas.openxmlformats.org/markup-compatibility/2006">
              <mc:Choice xmlns:v="urn:schemas-microsoft-com:vml" Requires="v">
                <p:oleObj spid="_x0000_s7212" name="数式" r:id="rId7" imgW="139700" imgH="139700" progId="Equation.3">
                  <p:embed/>
                </p:oleObj>
              </mc:Choice>
              <mc:Fallback>
                <p:oleObj name="数式" r:id="rId7" imgW="139700" imgH="139700" progId="Equation.3">
                  <p:embed/>
                  <p:pic>
                    <p:nvPicPr>
                      <p:cNvPr id="0" name=""/>
                      <p:cNvPicPr/>
                      <p:nvPr/>
                    </p:nvPicPr>
                    <p:blipFill>
                      <a:blip r:embed="rId6"/>
                      <a:stretch>
                        <a:fillRect/>
                      </a:stretch>
                    </p:blipFill>
                    <p:spPr>
                      <a:xfrm>
                        <a:off x="2687673" y="2668921"/>
                        <a:ext cx="312737" cy="312738"/>
                      </a:xfrm>
                      <a:prstGeom prst="rect">
                        <a:avLst/>
                      </a:prstGeom>
                    </p:spPr>
                  </p:pic>
                </p:oleObj>
              </mc:Fallback>
            </mc:AlternateContent>
          </a:graphicData>
        </a:graphic>
      </p:graphicFrame>
      <p:sp>
        <p:nvSpPr>
          <p:cNvPr id="29" name="テキスト ボックス 28"/>
          <p:cNvSpPr txBox="1"/>
          <p:nvPr/>
        </p:nvSpPr>
        <p:spPr>
          <a:xfrm>
            <a:off x="2903255" y="2549386"/>
            <a:ext cx="804710" cy="461665"/>
          </a:xfrm>
          <a:prstGeom prst="rect">
            <a:avLst/>
          </a:prstGeom>
          <a:noFill/>
        </p:spPr>
        <p:txBody>
          <a:bodyPr wrap="square" rtlCol="0">
            <a:spAutoFit/>
          </a:bodyPr>
          <a:lstStyle/>
          <a:p>
            <a:r>
              <a:rPr kumimoji="1" lang="ja-JP" altLang="en-US" sz="2400" dirty="0" smtClean="0">
                <a:solidFill>
                  <a:schemeClr val="bg1"/>
                </a:solidFill>
              </a:rPr>
              <a:t>：</a:t>
            </a:r>
            <a:r>
              <a:rPr kumimoji="1" lang="en-US" altLang="ja-JP" sz="2400" dirty="0" smtClean="0">
                <a:solidFill>
                  <a:schemeClr val="bg1"/>
                </a:solidFill>
              </a:rPr>
              <a:t>0.0</a:t>
            </a:r>
            <a:endParaRPr kumimoji="1" lang="ja-JP" altLang="en-US" sz="2400" dirty="0">
              <a:solidFill>
                <a:schemeClr val="bg1"/>
              </a:solidFill>
            </a:endParaRPr>
          </a:p>
        </p:txBody>
      </p:sp>
      <p:sp>
        <p:nvSpPr>
          <p:cNvPr id="30" name="テキスト ボックス 29"/>
          <p:cNvSpPr txBox="1"/>
          <p:nvPr/>
        </p:nvSpPr>
        <p:spPr>
          <a:xfrm>
            <a:off x="2554698" y="2157974"/>
            <a:ext cx="1430632" cy="400110"/>
          </a:xfrm>
          <a:prstGeom prst="rect">
            <a:avLst/>
          </a:prstGeom>
          <a:noFill/>
        </p:spPr>
        <p:txBody>
          <a:bodyPr wrap="square" rtlCol="0">
            <a:spAutoFit/>
          </a:bodyPr>
          <a:lstStyle/>
          <a:p>
            <a:r>
              <a:rPr kumimoji="1" lang="ja-JP" altLang="en-US" sz="2000" dirty="0" smtClean="0">
                <a:solidFill>
                  <a:schemeClr val="bg1"/>
                </a:solidFill>
              </a:rPr>
              <a:t>侵害なし</a:t>
            </a:r>
            <a:endParaRPr kumimoji="1" lang="ja-JP" altLang="en-US" sz="2000" dirty="0">
              <a:solidFill>
                <a:schemeClr val="bg1"/>
              </a:solidFill>
            </a:endParaRPr>
          </a:p>
        </p:txBody>
      </p:sp>
    </p:spTree>
    <p:extLst>
      <p:ext uri="{BB962C8B-B14F-4D97-AF65-F5344CB8AC3E}">
        <p14:creationId xmlns:p14="http://schemas.microsoft.com/office/powerpoint/2010/main" val="70140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4236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63332"/>
            <a:ext cx="8229600" cy="1143000"/>
          </a:xfrm>
        </p:spPr>
        <p:txBody>
          <a:bodyPr/>
          <a:lstStyle/>
          <a:p>
            <a:r>
              <a:rPr lang="ja-JP" altLang="en-US" dirty="0" smtClean="0">
                <a:solidFill>
                  <a:srgbClr val="000000"/>
                </a:solidFill>
              </a:rPr>
              <a:t>結果</a:t>
            </a:r>
            <a:endParaRPr kumimoji="1" lang="ja-JP" altLang="en-US" dirty="0">
              <a:solidFill>
                <a:srgbClr val="000000"/>
              </a:solidFill>
            </a:endParaRPr>
          </a:p>
        </p:txBody>
      </p:sp>
      <p:pic>
        <p:nvPicPr>
          <p:cNvPr id="5" name="図 4"/>
          <p:cNvPicPr>
            <a:picLocks noChangeAspect="1"/>
          </p:cNvPicPr>
          <p:nvPr/>
        </p:nvPicPr>
        <p:blipFill>
          <a:blip r:embed="rId4">
            <a:lum bright="-40000" contrast="40000"/>
          </a:blip>
          <a:stretch>
            <a:fillRect/>
          </a:stretch>
        </p:blipFill>
        <p:spPr>
          <a:xfrm>
            <a:off x="-458269" y="178775"/>
            <a:ext cx="9217242" cy="6897171"/>
          </a:xfrm>
          <a:prstGeom prst="rect">
            <a:avLst/>
          </a:prstGeom>
        </p:spPr>
      </p:pic>
      <p:sp>
        <p:nvSpPr>
          <p:cNvPr id="8" name="正方形/長方形 7"/>
          <p:cNvSpPr/>
          <p:nvPr/>
        </p:nvSpPr>
        <p:spPr>
          <a:xfrm>
            <a:off x="569333" y="744562"/>
            <a:ext cx="700718" cy="5562316"/>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正方形/長方形 8"/>
          <p:cNvSpPr/>
          <p:nvPr/>
        </p:nvSpPr>
        <p:spPr>
          <a:xfrm>
            <a:off x="843994" y="5941896"/>
            <a:ext cx="8060959" cy="788361"/>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654498" y="744562"/>
            <a:ext cx="615553" cy="5197334"/>
          </a:xfrm>
          <a:prstGeom prst="rect">
            <a:avLst/>
          </a:prstGeom>
          <a:solidFill>
            <a:srgbClr val="FFFFFF"/>
          </a:solidFill>
        </p:spPr>
        <p:txBody>
          <a:bodyPr vert="wordArtVertRtl" wrap="square" rtlCol="0" anchor="ctr" anchorCtr="1">
            <a:spAutoFit/>
          </a:bodyPr>
          <a:lstStyle/>
          <a:p>
            <a:r>
              <a:rPr kumimoji="1" lang="ja-JP" altLang="en-US" sz="2800" dirty="0" smtClean="0">
                <a:solidFill>
                  <a:srgbClr val="000000"/>
                </a:solidFill>
              </a:rPr>
              <a:t>入手する人　</a:t>
            </a:r>
            <a:r>
              <a:rPr kumimoji="1" lang="en-US" altLang="ja-JP" sz="2800" dirty="0" smtClean="0">
                <a:solidFill>
                  <a:srgbClr val="000000"/>
                </a:solidFill>
              </a:rPr>
              <a:t>N</a:t>
            </a:r>
            <a:r>
              <a:rPr kumimoji="1" lang="ja-JP" altLang="en-US" sz="2800" dirty="0" smtClean="0">
                <a:solidFill>
                  <a:srgbClr val="000000"/>
                </a:solidFill>
              </a:rPr>
              <a:t>　（購入＋非購入）</a:t>
            </a:r>
            <a:endParaRPr kumimoji="1" lang="ja-JP" altLang="en-US" sz="2800" dirty="0">
              <a:solidFill>
                <a:srgbClr val="000000"/>
              </a:solidFill>
            </a:endParaRPr>
          </a:p>
        </p:txBody>
      </p:sp>
      <p:sp>
        <p:nvSpPr>
          <p:cNvPr id="10" name="テキスト ボックス 9"/>
          <p:cNvSpPr txBox="1"/>
          <p:nvPr/>
        </p:nvSpPr>
        <p:spPr>
          <a:xfrm>
            <a:off x="3007248" y="6241812"/>
            <a:ext cx="3620374" cy="646331"/>
          </a:xfrm>
          <a:prstGeom prst="rect">
            <a:avLst/>
          </a:prstGeom>
          <a:noFill/>
        </p:spPr>
        <p:txBody>
          <a:bodyPr wrap="square" rtlCol="0">
            <a:spAutoFit/>
          </a:bodyPr>
          <a:lstStyle/>
          <a:p>
            <a:pPr algn="ctr"/>
            <a:r>
              <a:rPr kumimoji="1" lang="ja-JP" altLang="en-US" sz="3600" dirty="0" smtClean="0">
                <a:solidFill>
                  <a:srgbClr val="000000"/>
                </a:solidFill>
              </a:rPr>
              <a:t>時刻　</a:t>
            </a:r>
            <a:r>
              <a:rPr kumimoji="1" lang="en-US" altLang="ja-JP" sz="3600" dirty="0" smtClean="0">
                <a:solidFill>
                  <a:srgbClr val="000000"/>
                </a:solidFill>
              </a:rPr>
              <a:t>t</a:t>
            </a:r>
            <a:r>
              <a:rPr kumimoji="1" lang="ja-JP" altLang="en-US" sz="3600" dirty="0" smtClean="0">
                <a:solidFill>
                  <a:srgbClr val="000000"/>
                </a:solidFill>
              </a:rPr>
              <a:t>　　（年）</a:t>
            </a:r>
            <a:endParaRPr kumimoji="1" lang="ja-JP" altLang="en-US" sz="3600" dirty="0">
              <a:solidFill>
                <a:srgbClr val="000000"/>
              </a:solidFill>
            </a:endParaRPr>
          </a:p>
        </p:txBody>
      </p:sp>
      <p:sp>
        <p:nvSpPr>
          <p:cNvPr id="11" name="テキスト ボックス 10"/>
          <p:cNvSpPr txBox="1"/>
          <p:nvPr/>
        </p:nvSpPr>
        <p:spPr>
          <a:xfrm>
            <a:off x="700715" y="5775097"/>
            <a:ext cx="1270051" cy="646331"/>
          </a:xfrm>
          <a:prstGeom prst="rect">
            <a:avLst/>
          </a:prstGeom>
          <a:noFill/>
        </p:spPr>
        <p:txBody>
          <a:bodyPr wrap="square" rtlCol="0">
            <a:spAutoFit/>
          </a:bodyPr>
          <a:lstStyle/>
          <a:p>
            <a:pPr algn="ctr"/>
            <a:r>
              <a:rPr kumimoji="1" lang="en-US" altLang="ja-JP" sz="3600" dirty="0" smtClean="0">
                <a:solidFill>
                  <a:srgbClr val="000000"/>
                </a:solidFill>
              </a:rPr>
              <a:t>0</a:t>
            </a:r>
            <a:endParaRPr kumimoji="1" lang="ja-JP" altLang="en-US" sz="3600" dirty="0">
              <a:solidFill>
                <a:srgbClr val="000000"/>
              </a:solidFill>
            </a:endParaRPr>
          </a:p>
        </p:txBody>
      </p:sp>
      <p:sp>
        <p:nvSpPr>
          <p:cNvPr id="12" name="テキスト ボックス 11"/>
          <p:cNvSpPr txBox="1"/>
          <p:nvPr/>
        </p:nvSpPr>
        <p:spPr>
          <a:xfrm>
            <a:off x="2014560" y="5785010"/>
            <a:ext cx="1270051" cy="646331"/>
          </a:xfrm>
          <a:prstGeom prst="rect">
            <a:avLst/>
          </a:prstGeom>
          <a:noFill/>
        </p:spPr>
        <p:txBody>
          <a:bodyPr wrap="square" rtlCol="0">
            <a:spAutoFit/>
          </a:bodyPr>
          <a:lstStyle/>
          <a:p>
            <a:pPr algn="ctr"/>
            <a:r>
              <a:rPr kumimoji="1" lang="en-US" altLang="ja-JP" sz="3600" dirty="0" smtClean="0">
                <a:solidFill>
                  <a:srgbClr val="000000"/>
                </a:solidFill>
              </a:rPr>
              <a:t>10</a:t>
            </a:r>
            <a:endParaRPr kumimoji="1" lang="ja-JP" altLang="en-US" sz="3600" dirty="0">
              <a:solidFill>
                <a:srgbClr val="000000"/>
              </a:solidFill>
            </a:endParaRPr>
          </a:p>
        </p:txBody>
      </p:sp>
      <p:sp>
        <p:nvSpPr>
          <p:cNvPr id="13" name="テキスト ボックス 12"/>
          <p:cNvSpPr txBox="1"/>
          <p:nvPr/>
        </p:nvSpPr>
        <p:spPr>
          <a:xfrm>
            <a:off x="3401395" y="5770410"/>
            <a:ext cx="1270051" cy="646331"/>
          </a:xfrm>
          <a:prstGeom prst="rect">
            <a:avLst/>
          </a:prstGeom>
          <a:noFill/>
        </p:spPr>
        <p:txBody>
          <a:bodyPr wrap="square" rtlCol="0">
            <a:spAutoFit/>
          </a:bodyPr>
          <a:lstStyle/>
          <a:p>
            <a:pPr algn="ctr"/>
            <a:r>
              <a:rPr kumimoji="1" lang="en-US" altLang="ja-JP" sz="3600" dirty="0">
                <a:solidFill>
                  <a:srgbClr val="000000"/>
                </a:solidFill>
              </a:rPr>
              <a:t>2</a:t>
            </a:r>
            <a:r>
              <a:rPr kumimoji="1" lang="en-US" altLang="ja-JP" sz="3600" dirty="0" smtClean="0">
                <a:solidFill>
                  <a:srgbClr val="000000"/>
                </a:solidFill>
              </a:rPr>
              <a:t>0</a:t>
            </a:r>
            <a:endParaRPr kumimoji="1" lang="ja-JP" altLang="en-US" sz="3600" dirty="0">
              <a:solidFill>
                <a:srgbClr val="000000"/>
              </a:solidFill>
            </a:endParaRPr>
          </a:p>
        </p:txBody>
      </p:sp>
      <p:sp>
        <p:nvSpPr>
          <p:cNvPr id="15" name="テキスト ボックス 14"/>
          <p:cNvSpPr txBox="1"/>
          <p:nvPr/>
        </p:nvSpPr>
        <p:spPr>
          <a:xfrm>
            <a:off x="4823846" y="5762221"/>
            <a:ext cx="1270051" cy="646331"/>
          </a:xfrm>
          <a:prstGeom prst="rect">
            <a:avLst/>
          </a:prstGeom>
          <a:noFill/>
        </p:spPr>
        <p:txBody>
          <a:bodyPr wrap="square" rtlCol="0">
            <a:spAutoFit/>
          </a:bodyPr>
          <a:lstStyle/>
          <a:p>
            <a:pPr algn="ctr"/>
            <a:r>
              <a:rPr kumimoji="1" lang="en-US" altLang="ja-JP" sz="3600" dirty="0" smtClean="0">
                <a:solidFill>
                  <a:srgbClr val="000000"/>
                </a:solidFill>
              </a:rPr>
              <a:t>30</a:t>
            </a:r>
            <a:endParaRPr kumimoji="1" lang="ja-JP" altLang="en-US" sz="3600" dirty="0">
              <a:solidFill>
                <a:srgbClr val="000000"/>
              </a:solidFill>
            </a:endParaRPr>
          </a:p>
        </p:txBody>
      </p:sp>
      <p:sp>
        <p:nvSpPr>
          <p:cNvPr id="16" name="テキスト ボックス 15"/>
          <p:cNvSpPr txBox="1"/>
          <p:nvPr/>
        </p:nvSpPr>
        <p:spPr>
          <a:xfrm>
            <a:off x="6137691" y="5770411"/>
            <a:ext cx="1270051" cy="646331"/>
          </a:xfrm>
          <a:prstGeom prst="rect">
            <a:avLst/>
          </a:prstGeom>
          <a:noFill/>
        </p:spPr>
        <p:txBody>
          <a:bodyPr wrap="square" rtlCol="0">
            <a:spAutoFit/>
          </a:bodyPr>
          <a:lstStyle/>
          <a:p>
            <a:pPr algn="ctr"/>
            <a:r>
              <a:rPr kumimoji="1" lang="en-US" altLang="ja-JP" sz="3600" dirty="0">
                <a:solidFill>
                  <a:srgbClr val="000000"/>
                </a:solidFill>
              </a:rPr>
              <a:t>4</a:t>
            </a:r>
            <a:r>
              <a:rPr kumimoji="1" lang="en-US" altLang="ja-JP" sz="3600" dirty="0" smtClean="0">
                <a:solidFill>
                  <a:srgbClr val="000000"/>
                </a:solidFill>
              </a:rPr>
              <a:t>0</a:t>
            </a:r>
            <a:endParaRPr kumimoji="1" lang="ja-JP" altLang="en-US" sz="3600" dirty="0">
              <a:solidFill>
                <a:srgbClr val="000000"/>
              </a:solidFill>
            </a:endParaRPr>
          </a:p>
        </p:txBody>
      </p:sp>
      <p:sp>
        <p:nvSpPr>
          <p:cNvPr id="21" name="正方形/長方形 20"/>
          <p:cNvSpPr/>
          <p:nvPr/>
        </p:nvSpPr>
        <p:spPr>
          <a:xfrm>
            <a:off x="58404" y="189790"/>
            <a:ext cx="510930" cy="6589489"/>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 name="直線コネクタ 3"/>
          <p:cNvCxnSpPr/>
          <p:nvPr/>
        </p:nvCxnSpPr>
        <p:spPr>
          <a:xfrm flipV="1">
            <a:off x="5977109" y="979668"/>
            <a:ext cx="0" cy="4962228"/>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7" name="円形吹き出し 26"/>
          <p:cNvSpPr/>
          <p:nvPr/>
        </p:nvSpPr>
        <p:spPr>
          <a:xfrm>
            <a:off x="2350324" y="1918910"/>
            <a:ext cx="1547418" cy="1263728"/>
          </a:xfrm>
          <a:prstGeom prst="wedgeEllipseCallout">
            <a:avLst>
              <a:gd name="adj1" fmla="val 50595"/>
              <a:gd name="adj2" fmla="val 84892"/>
            </a:avLst>
          </a:prstGeom>
          <a:solidFill>
            <a:schemeClr val="tx1"/>
          </a:solid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28" name="オブジェクト 27"/>
          <p:cNvGraphicFramePr>
            <a:graphicFrameLocks noChangeAspect="1"/>
          </p:cNvGraphicFramePr>
          <p:nvPr>
            <p:extLst>
              <p:ext uri="{D42A27DB-BD31-4B8C-83A1-F6EECF244321}">
                <p14:modId xmlns:p14="http://schemas.microsoft.com/office/powerpoint/2010/main" val="3471852111"/>
              </p:ext>
            </p:extLst>
          </p:nvPr>
        </p:nvGraphicFramePr>
        <p:xfrm>
          <a:off x="2687673" y="2668921"/>
          <a:ext cx="312737" cy="312738"/>
        </p:xfrm>
        <a:graphic>
          <a:graphicData uri="http://schemas.openxmlformats.org/presentationml/2006/ole">
            <mc:AlternateContent xmlns:mc="http://schemas.openxmlformats.org/markup-compatibility/2006">
              <mc:Choice xmlns:v="urn:schemas-microsoft-com:vml" Requires="v">
                <p:oleObj spid="_x0000_s9261" name="数式" r:id="rId5" imgW="139700" imgH="139700" progId="Equation.3">
                  <p:embed/>
                </p:oleObj>
              </mc:Choice>
              <mc:Fallback>
                <p:oleObj name="数式" r:id="rId5" imgW="139700" imgH="139700" progId="Equation.3">
                  <p:embed/>
                  <p:pic>
                    <p:nvPicPr>
                      <p:cNvPr id="0" name=""/>
                      <p:cNvPicPr/>
                      <p:nvPr/>
                    </p:nvPicPr>
                    <p:blipFill>
                      <a:blip r:embed="rId6"/>
                      <a:stretch>
                        <a:fillRect/>
                      </a:stretch>
                    </p:blipFill>
                    <p:spPr>
                      <a:xfrm>
                        <a:off x="2687673" y="2668921"/>
                        <a:ext cx="312737" cy="312738"/>
                      </a:xfrm>
                      <a:prstGeom prst="rect">
                        <a:avLst/>
                      </a:prstGeom>
                    </p:spPr>
                  </p:pic>
                </p:oleObj>
              </mc:Fallback>
            </mc:AlternateContent>
          </a:graphicData>
        </a:graphic>
      </p:graphicFrame>
      <p:sp>
        <p:nvSpPr>
          <p:cNvPr id="29" name="テキスト ボックス 28"/>
          <p:cNvSpPr txBox="1"/>
          <p:nvPr/>
        </p:nvSpPr>
        <p:spPr>
          <a:xfrm>
            <a:off x="2903255" y="2549386"/>
            <a:ext cx="804710" cy="461665"/>
          </a:xfrm>
          <a:prstGeom prst="rect">
            <a:avLst/>
          </a:prstGeom>
          <a:noFill/>
        </p:spPr>
        <p:txBody>
          <a:bodyPr wrap="square" rtlCol="0">
            <a:spAutoFit/>
          </a:bodyPr>
          <a:lstStyle/>
          <a:p>
            <a:r>
              <a:rPr kumimoji="1" lang="ja-JP" altLang="en-US" sz="2400" dirty="0" smtClean="0">
                <a:solidFill>
                  <a:schemeClr val="bg1"/>
                </a:solidFill>
              </a:rPr>
              <a:t>：</a:t>
            </a:r>
            <a:r>
              <a:rPr kumimoji="1" lang="en-US" altLang="ja-JP" sz="2400" dirty="0" smtClean="0">
                <a:solidFill>
                  <a:schemeClr val="bg1"/>
                </a:solidFill>
              </a:rPr>
              <a:t>0.0</a:t>
            </a:r>
            <a:endParaRPr kumimoji="1" lang="ja-JP" altLang="en-US" sz="2400" dirty="0">
              <a:solidFill>
                <a:schemeClr val="bg1"/>
              </a:solidFill>
            </a:endParaRPr>
          </a:p>
        </p:txBody>
      </p:sp>
      <p:sp>
        <p:nvSpPr>
          <p:cNvPr id="30" name="テキスト ボックス 29"/>
          <p:cNvSpPr txBox="1"/>
          <p:nvPr/>
        </p:nvSpPr>
        <p:spPr>
          <a:xfrm>
            <a:off x="2554698" y="2157974"/>
            <a:ext cx="1430632" cy="400110"/>
          </a:xfrm>
          <a:prstGeom prst="rect">
            <a:avLst/>
          </a:prstGeom>
          <a:noFill/>
        </p:spPr>
        <p:txBody>
          <a:bodyPr wrap="square" rtlCol="0">
            <a:spAutoFit/>
          </a:bodyPr>
          <a:lstStyle/>
          <a:p>
            <a:r>
              <a:rPr kumimoji="1" lang="ja-JP" altLang="en-US" sz="2000" dirty="0" smtClean="0">
                <a:solidFill>
                  <a:schemeClr val="bg1"/>
                </a:solidFill>
              </a:rPr>
              <a:t>侵害なし</a:t>
            </a:r>
            <a:endParaRPr kumimoji="1" lang="ja-JP" altLang="en-US" sz="2000" dirty="0">
              <a:solidFill>
                <a:schemeClr val="bg1"/>
              </a:solidFill>
            </a:endParaRPr>
          </a:p>
        </p:txBody>
      </p:sp>
      <p:sp>
        <p:nvSpPr>
          <p:cNvPr id="25" name="円形吹き出し 24"/>
          <p:cNvSpPr/>
          <p:nvPr/>
        </p:nvSpPr>
        <p:spPr>
          <a:xfrm>
            <a:off x="5977109" y="4283989"/>
            <a:ext cx="1547418" cy="1263728"/>
          </a:xfrm>
          <a:prstGeom prst="wedgeEllipseCallout">
            <a:avLst>
              <a:gd name="adj1" fmla="val -67330"/>
              <a:gd name="adj2" fmla="val 57166"/>
            </a:avLst>
          </a:prstGeom>
          <a:ln w="76200" cmpd="sng"/>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3749095494"/>
              </p:ext>
            </p:extLst>
          </p:nvPr>
        </p:nvGraphicFramePr>
        <p:xfrm>
          <a:off x="6228459" y="5001196"/>
          <a:ext cx="312737" cy="312738"/>
        </p:xfrm>
        <a:graphic>
          <a:graphicData uri="http://schemas.openxmlformats.org/presentationml/2006/ole">
            <mc:AlternateContent xmlns:mc="http://schemas.openxmlformats.org/markup-compatibility/2006">
              <mc:Choice xmlns:v="urn:schemas-microsoft-com:vml" Requires="v">
                <p:oleObj spid="_x0000_s9262" name="数式" r:id="rId7" imgW="139700" imgH="139700" progId="Equation.3">
                  <p:embed/>
                </p:oleObj>
              </mc:Choice>
              <mc:Fallback>
                <p:oleObj name="数式" r:id="rId7" imgW="139700" imgH="139700" progId="Equation.3">
                  <p:embed/>
                  <p:pic>
                    <p:nvPicPr>
                      <p:cNvPr id="0" name=""/>
                      <p:cNvPicPr/>
                      <p:nvPr/>
                    </p:nvPicPr>
                    <p:blipFill>
                      <a:blip r:embed="rId6"/>
                      <a:stretch>
                        <a:fillRect/>
                      </a:stretch>
                    </p:blipFill>
                    <p:spPr>
                      <a:xfrm>
                        <a:off x="6228459" y="5001196"/>
                        <a:ext cx="312737" cy="312738"/>
                      </a:xfrm>
                      <a:prstGeom prst="rect">
                        <a:avLst/>
                      </a:prstGeom>
                    </p:spPr>
                  </p:pic>
                </p:oleObj>
              </mc:Fallback>
            </mc:AlternateContent>
          </a:graphicData>
        </a:graphic>
      </p:graphicFrame>
      <p:sp>
        <p:nvSpPr>
          <p:cNvPr id="24" name="テキスト ボックス 23"/>
          <p:cNvSpPr txBox="1"/>
          <p:nvPr/>
        </p:nvSpPr>
        <p:spPr>
          <a:xfrm>
            <a:off x="6444041" y="4881661"/>
            <a:ext cx="1949972" cy="461665"/>
          </a:xfrm>
          <a:prstGeom prst="rect">
            <a:avLst/>
          </a:prstGeom>
          <a:noFill/>
        </p:spPr>
        <p:txBody>
          <a:bodyPr wrap="square" rtlCol="0">
            <a:spAutoFit/>
          </a:bodyPr>
          <a:lstStyle/>
          <a:p>
            <a:r>
              <a:rPr kumimoji="1" lang="ja-JP" altLang="en-US" sz="2400" dirty="0" smtClean="0">
                <a:solidFill>
                  <a:schemeClr val="bg1"/>
                </a:solidFill>
              </a:rPr>
              <a:t>：</a:t>
            </a:r>
            <a:r>
              <a:rPr kumimoji="1" lang="en-US" altLang="ja-JP" sz="2400" dirty="0" smtClean="0">
                <a:solidFill>
                  <a:schemeClr val="bg1"/>
                </a:solidFill>
              </a:rPr>
              <a:t>0.05</a:t>
            </a:r>
            <a:endParaRPr kumimoji="1" lang="ja-JP" altLang="en-US" sz="2400" dirty="0">
              <a:solidFill>
                <a:schemeClr val="bg1"/>
              </a:solidFill>
            </a:endParaRPr>
          </a:p>
        </p:txBody>
      </p:sp>
      <p:sp>
        <p:nvSpPr>
          <p:cNvPr id="26" name="テキスト ボックス 25"/>
          <p:cNvSpPr txBox="1"/>
          <p:nvPr/>
        </p:nvSpPr>
        <p:spPr>
          <a:xfrm>
            <a:off x="6241464" y="4548645"/>
            <a:ext cx="1430632" cy="400110"/>
          </a:xfrm>
          <a:prstGeom prst="rect">
            <a:avLst/>
          </a:prstGeom>
          <a:noFill/>
        </p:spPr>
        <p:txBody>
          <a:bodyPr wrap="square" rtlCol="0">
            <a:spAutoFit/>
          </a:bodyPr>
          <a:lstStyle/>
          <a:p>
            <a:r>
              <a:rPr kumimoji="1" lang="ja-JP" altLang="en-US" sz="2000" dirty="0" smtClean="0">
                <a:solidFill>
                  <a:schemeClr val="bg1"/>
                </a:solidFill>
              </a:rPr>
              <a:t>侵害率</a:t>
            </a:r>
            <a:endParaRPr kumimoji="1" lang="ja-JP" altLang="en-US" sz="2000" dirty="0">
              <a:solidFill>
                <a:schemeClr val="bg1"/>
              </a:solidFill>
            </a:endParaRPr>
          </a:p>
        </p:txBody>
      </p:sp>
    </p:spTree>
    <p:extLst>
      <p:ext uri="{BB962C8B-B14F-4D97-AF65-F5344CB8AC3E}">
        <p14:creationId xmlns:p14="http://schemas.microsoft.com/office/powerpoint/2010/main" val="313255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4236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63332"/>
            <a:ext cx="8229600" cy="1143000"/>
          </a:xfrm>
        </p:spPr>
        <p:txBody>
          <a:bodyPr/>
          <a:lstStyle/>
          <a:p>
            <a:r>
              <a:rPr lang="ja-JP" altLang="en-US" dirty="0" smtClean="0">
                <a:solidFill>
                  <a:srgbClr val="000000"/>
                </a:solidFill>
              </a:rPr>
              <a:t>結果</a:t>
            </a:r>
            <a:endParaRPr kumimoji="1" lang="ja-JP" altLang="en-US" dirty="0">
              <a:solidFill>
                <a:srgbClr val="000000"/>
              </a:solidFill>
            </a:endParaRPr>
          </a:p>
        </p:txBody>
      </p:sp>
      <p:pic>
        <p:nvPicPr>
          <p:cNvPr id="5" name="図 4"/>
          <p:cNvPicPr>
            <a:picLocks noChangeAspect="1"/>
          </p:cNvPicPr>
          <p:nvPr/>
        </p:nvPicPr>
        <p:blipFill>
          <a:blip r:embed="rId4">
            <a:lum bright="-40000" contrast="40000"/>
          </a:blip>
          <a:stretch>
            <a:fillRect/>
          </a:stretch>
        </p:blipFill>
        <p:spPr>
          <a:xfrm>
            <a:off x="-458269" y="178775"/>
            <a:ext cx="9217242" cy="6897171"/>
          </a:xfrm>
          <a:prstGeom prst="rect">
            <a:avLst/>
          </a:prstGeom>
        </p:spPr>
      </p:pic>
      <p:sp>
        <p:nvSpPr>
          <p:cNvPr id="8" name="正方形/長方形 7"/>
          <p:cNvSpPr/>
          <p:nvPr/>
        </p:nvSpPr>
        <p:spPr>
          <a:xfrm>
            <a:off x="569333" y="744562"/>
            <a:ext cx="700718" cy="5562316"/>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正方形/長方形 8"/>
          <p:cNvSpPr/>
          <p:nvPr/>
        </p:nvSpPr>
        <p:spPr>
          <a:xfrm>
            <a:off x="843994" y="5941896"/>
            <a:ext cx="8060959" cy="788361"/>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654498" y="744562"/>
            <a:ext cx="615553" cy="5197334"/>
          </a:xfrm>
          <a:prstGeom prst="rect">
            <a:avLst/>
          </a:prstGeom>
          <a:solidFill>
            <a:srgbClr val="FFFFFF"/>
          </a:solidFill>
        </p:spPr>
        <p:txBody>
          <a:bodyPr vert="wordArtVertRtl" wrap="square" rtlCol="0" anchor="ctr" anchorCtr="1">
            <a:spAutoFit/>
          </a:bodyPr>
          <a:lstStyle/>
          <a:p>
            <a:r>
              <a:rPr kumimoji="1" lang="ja-JP" altLang="en-US" sz="2800" dirty="0" smtClean="0">
                <a:solidFill>
                  <a:srgbClr val="000000"/>
                </a:solidFill>
              </a:rPr>
              <a:t>入手する人　</a:t>
            </a:r>
            <a:r>
              <a:rPr kumimoji="1" lang="en-US" altLang="ja-JP" sz="2800" dirty="0" smtClean="0">
                <a:solidFill>
                  <a:srgbClr val="000000"/>
                </a:solidFill>
              </a:rPr>
              <a:t>N</a:t>
            </a:r>
            <a:r>
              <a:rPr kumimoji="1" lang="ja-JP" altLang="en-US" sz="2800" dirty="0" smtClean="0">
                <a:solidFill>
                  <a:srgbClr val="000000"/>
                </a:solidFill>
              </a:rPr>
              <a:t>　（購入＋非購入）</a:t>
            </a:r>
            <a:endParaRPr kumimoji="1" lang="ja-JP" altLang="en-US" sz="2800" dirty="0">
              <a:solidFill>
                <a:srgbClr val="000000"/>
              </a:solidFill>
            </a:endParaRPr>
          </a:p>
        </p:txBody>
      </p:sp>
      <p:sp>
        <p:nvSpPr>
          <p:cNvPr id="10" name="テキスト ボックス 9"/>
          <p:cNvSpPr txBox="1"/>
          <p:nvPr/>
        </p:nvSpPr>
        <p:spPr>
          <a:xfrm>
            <a:off x="3007248" y="6241812"/>
            <a:ext cx="3620374" cy="646331"/>
          </a:xfrm>
          <a:prstGeom prst="rect">
            <a:avLst/>
          </a:prstGeom>
          <a:noFill/>
        </p:spPr>
        <p:txBody>
          <a:bodyPr wrap="square" rtlCol="0">
            <a:spAutoFit/>
          </a:bodyPr>
          <a:lstStyle/>
          <a:p>
            <a:pPr algn="ctr"/>
            <a:r>
              <a:rPr kumimoji="1" lang="ja-JP" altLang="en-US" sz="3600" dirty="0" smtClean="0">
                <a:solidFill>
                  <a:srgbClr val="000000"/>
                </a:solidFill>
              </a:rPr>
              <a:t>時刻　</a:t>
            </a:r>
            <a:r>
              <a:rPr kumimoji="1" lang="en-US" altLang="ja-JP" sz="3600" dirty="0" smtClean="0">
                <a:solidFill>
                  <a:srgbClr val="000000"/>
                </a:solidFill>
              </a:rPr>
              <a:t>t</a:t>
            </a:r>
            <a:r>
              <a:rPr kumimoji="1" lang="ja-JP" altLang="en-US" sz="3600" dirty="0" smtClean="0">
                <a:solidFill>
                  <a:srgbClr val="000000"/>
                </a:solidFill>
              </a:rPr>
              <a:t>　　（年）</a:t>
            </a:r>
            <a:endParaRPr kumimoji="1" lang="ja-JP" altLang="en-US" sz="3600" dirty="0">
              <a:solidFill>
                <a:srgbClr val="000000"/>
              </a:solidFill>
            </a:endParaRPr>
          </a:p>
        </p:txBody>
      </p:sp>
      <p:sp>
        <p:nvSpPr>
          <p:cNvPr id="11" name="テキスト ボックス 10"/>
          <p:cNvSpPr txBox="1"/>
          <p:nvPr/>
        </p:nvSpPr>
        <p:spPr>
          <a:xfrm>
            <a:off x="700715" y="5775097"/>
            <a:ext cx="1270051" cy="646331"/>
          </a:xfrm>
          <a:prstGeom prst="rect">
            <a:avLst/>
          </a:prstGeom>
          <a:noFill/>
        </p:spPr>
        <p:txBody>
          <a:bodyPr wrap="square" rtlCol="0">
            <a:spAutoFit/>
          </a:bodyPr>
          <a:lstStyle/>
          <a:p>
            <a:pPr algn="ctr"/>
            <a:r>
              <a:rPr kumimoji="1" lang="en-US" altLang="ja-JP" sz="3600" dirty="0" smtClean="0">
                <a:solidFill>
                  <a:srgbClr val="000000"/>
                </a:solidFill>
              </a:rPr>
              <a:t>0</a:t>
            </a:r>
            <a:endParaRPr kumimoji="1" lang="ja-JP" altLang="en-US" sz="3600" dirty="0">
              <a:solidFill>
                <a:srgbClr val="000000"/>
              </a:solidFill>
            </a:endParaRPr>
          </a:p>
        </p:txBody>
      </p:sp>
      <p:sp>
        <p:nvSpPr>
          <p:cNvPr id="12" name="テキスト ボックス 11"/>
          <p:cNvSpPr txBox="1"/>
          <p:nvPr/>
        </p:nvSpPr>
        <p:spPr>
          <a:xfrm>
            <a:off x="2014560" y="5785010"/>
            <a:ext cx="1270051" cy="646331"/>
          </a:xfrm>
          <a:prstGeom prst="rect">
            <a:avLst/>
          </a:prstGeom>
          <a:noFill/>
        </p:spPr>
        <p:txBody>
          <a:bodyPr wrap="square" rtlCol="0">
            <a:spAutoFit/>
          </a:bodyPr>
          <a:lstStyle/>
          <a:p>
            <a:pPr algn="ctr"/>
            <a:r>
              <a:rPr kumimoji="1" lang="en-US" altLang="ja-JP" sz="3600" dirty="0" smtClean="0">
                <a:solidFill>
                  <a:srgbClr val="000000"/>
                </a:solidFill>
              </a:rPr>
              <a:t>10</a:t>
            </a:r>
            <a:endParaRPr kumimoji="1" lang="ja-JP" altLang="en-US" sz="3600" dirty="0">
              <a:solidFill>
                <a:srgbClr val="000000"/>
              </a:solidFill>
            </a:endParaRPr>
          </a:p>
        </p:txBody>
      </p:sp>
      <p:sp>
        <p:nvSpPr>
          <p:cNvPr id="13" name="テキスト ボックス 12"/>
          <p:cNvSpPr txBox="1"/>
          <p:nvPr/>
        </p:nvSpPr>
        <p:spPr>
          <a:xfrm>
            <a:off x="3401395" y="5770410"/>
            <a:ext cx="1270051" cy="646331"/>
          </a:xfrm>
          <a:prstGeom prst="rect">
            <a:avLst/>
          </a:prstGeom>
          <a:noFill/>
        </p:spPr>
        <p:txBody>
          <a:bodyPr wrap="square" rtlCol="0">
            <a:spAutoFit/>
          </a:bodyPr>
          <a:lstStyle/>
          <a:p>
            <a:pPr algn="ctr"/>
            <a:r>
              <a:rPr kumimoji="1" lang="en-US" altLang="ja-JP" sz="3600" dirty="0">
                <a:solidFill>
                  <a:srgbClr val="000000"/>
                </a:solidFill>
              </a:rPr>
              <a:t>2</a:t>
            </a:r>
            <a:r>
              <a:rPr kumimoji="1" lang="en-US" altLang="ja-JP" sz="3600" dirty="0" smtClean="0">
                <a:solidFill>
                  <a:srgbClr val="000000"/>
                </a:solidFill>
              </a:rPr>
              <a:t>0</a:t>
            </a:r>
            <a:endParaRPr kumimoji="1" lang="ja-JP" altLang="en-US" sz="3600" dirty="0">
              <a:solidFill>
                <a:srgbClr val="000000"/>
              </a:solidFill>
            </a:endParaRPr>
          </a:p>
        </p:txBody>
      </p:sp>
      <p:sp>
        <p:nvSpPr>
          <p:cNvPr id="15" name="テキスト ボックス 14"/>
          <p:cNvSpPr txBox="1"/>
          <p:nvPr/>
        </p:nvSpPr>
        <p:spPr>
          <a:xfrm>
            <a:off x="4823846" y="5762221"/>
            <a:ext cx="1270051" cy="646331"/>
          </a:xfrm>
          <a:prstGeom prst="rect">
            <a:avLst/>
          </a:prstGeom>
          <a:noFill/>
        </p:spPr>
        <p:txBody>
          <a:bodyPr wrap="square" rtlCol="0">
            <a:spAutoFit/>
          </a:bodyPr>
          <a:lstStyle/>
          <a:p>
            <a:pPr algn="ctr"/>
            <a:r>
              <a:rPr kumimoji="1" lang="en-US" altLang="ja-JP" sz="3600" dirty="0" smtClean="0">
                <a:solidFill>
                  <a:srgbClr val="000000"/>
                </a:solidFill>
              </a:rPr>
              <a:t>30</a:t>
            </a:r>
            <a:endParaRPr kumimoji="1" lang="ja-JP" altLang="en-US" sz="3600" dirty="0">
              <a:solidFill>
                <a:srgbClr val="000000"/>
              </a:solidFill>
            </a:endParaRPr>
          </a:p>
        </p:txBody>
      </p:sp>
      <p:sp>
        <p:nvSpPr>
          <p:cNvPr id="16" name="テキスト ボックス 15"/>
          <p:cNvSpPr txBox="1"/>
          <p:nvPr/>
        </p:nvSpPr>
        <p:spPr>
          <a:xfrm>
            <a:off x="6137691" y="5770411"/>
            <a:ext cx="1270051" cy="646331"/>
          </a:xfrm>
          <a:prstGeom prst="rect">
            <a:avLst/>
          </a:prstGeom>
          <a:noFill/>
        </p:spPr>
        <p:txBody>
          <a:bodyPr wrap="square" rtlCol="0">
            <a:spAutoFit/>
          </a:bodyPr>
          <a:lstStyle/>
          <a:p>
            <a:pPr algn="ctr"/>
            <a:r>
              <a:rPr kumimoji="1" lang="en-US" altLang="ja-JP" sz="3600" dirty="0">
                <a:solidFill>
                  <a:srgbClr val="000000"/>
                </a:solidFill>
              </a:rPr>
              <a:t>4</a:t>
            </a:r>
            <a:r>
              <a:rPr kumimoji="1" lang="en-US" altLang="ja-JP" sz="3600" dirty="0" smtClean="0">
                <a:solidFill>
                  <a:srgbClr val="000000"/>
                </a:solidFill>
              </a:rPr>
              <a:t>0</a:t>
            </a:r>
            <a:endParaRPr kumimoji="1" lang="ja-JP" altLang="en-US" sz="3600" dirty="0">
              <a:solidFill>
                <a:srgbClr val="000000"/>
              </a:solidFill>
            </a:endParaRPr>
          </a:p>
        </p:txBody>
      </p:sp>
      <p:sp>
        <p:nvSpPr>
          <p:cNvPr id="21" name="正方形/長方形 20"/>
          <p:cNvSpPr/>
          <p:nvPr/>
        </p:nvSpPr>
        <p:spPr>
          <a:xfrm>
            <a:off x="58404" y="189790"/>
            <a:ext cx="510930" cy="6589489"/>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 name="直線コネクタ 3"/>
          <p:cNvCxnSpPr/>
          <p:nvPr/>
        </p:nvCxnSpPr>
        <p:spPr>
          <a:xfrm flipV="1">
            <a:off x="5977109" y="979668"/>
            <a:ext cx="0" cy="4962228"/>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7" name="円形吹き出し 26"/>
          <p:cNvSpPr/>
          <p:nvPr/>
        </p:nvSpPr>
        <p:spPr>
          <a:xfrm>
            <a:off x="2350324" y="1918910"/>
            <a:ext cx="1547418" cy="1263728"/>
          </a:xfrm>
          <a:prstGeom prst="wedgeEllipseCallout">
            <a:avLst>
              <a:gd name="adj1" fmla="val 50595"/>
              <a:gd name="adj2" fmla="val 84892"/>
            </a:avLst>
          </a:prstGeom>
          <a:solidFill>
            <a:schemeClr val="tx1"/>
          </a:solid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28" name="オブジェクト 27"/>
          <p:cNvGraphicFramePr>
            <a:graphicFrameLocks noChangeAspect="1"/>
          </p:cNvGraphicFramePr>
          <p:nvPr>
            <p:extLst>
              <p:ext uri="{D42A27DB-BD31-4B8C-83A1-F6EECF244321}">
                <p14:modId xmlns:p14="http://schemas.microsoft.com/office/powerpoint/2010/main" val="179541475"/>
              </p:ext>
            </p:extLst>
          </p:nvPr>
        </p:nvGraphicFramePr>
        <p:xfrm>
          <a:off x="2687673" y="2668921"/>
          <a:ext cx="312737" cy="312738"/>
        </p:xfrm>
        <a:graphic>
          <a:graphicData uri="http://schemas.openxmlformats.org/presentationml/2006/ole">
            <mc:AlternateContent xmlns:mc="http://schemas.openxmlformats.org/markup-compatibility/2006">
              <mc:Choice xmlns:v="urn:schemas-microsoft-com:vml" Requires="v">
                <p:oleObj spid="_x0000_s17447" name="数式" r:id="rId5" imgW="139700" imgH="139700" progId="Equation.3">
                  <p:embed/>
                </p:oleObj>
              </mc:Choice>
              <mc:Fallback>
                <p:oleObj name="数式" r:id="rId5" imgW="139700" imgH="139700" progId="Equation.3">
                  <p:embed/>
                  <p:pic>
                    <p:nvPicPr>
                      <p:cNvPr id="0" name=""/>
                      <p:cNvPicPr/>
                      <p:nvPr/>
                    </p:nvPicPr>
                    <p:blipFill>
                      <a:blip r:embed="rId6"/>
                      <a:stretch>
                        <a:fillRect/>
                      </a:stretch>
                    </p:blipFill>
                    <p:spPr>
                      <a:xfrm>
                        <a:off x="2687673" y="2668921"/>
                        <a:ext cx="312737" cy="312738"/>
                      </a:xfrm>
                      <a:prstGeom prst="rect">
                        <a:avLst/>
                      </a:prstGeom>
                    </p:spPr>
                  </p:pic>
                </p:oleObj>
              </mc:Fallback>
            </mc:AlternateContent>
          </a:graphicData>
        </a:graphic>
      </p:graphicFrame>
      <p:sp>
        <p:nvSpPr>
          <p:cNvPr id="29" name="テキスト ボックス 28"/>
          <p:cNvSpPr txBox="1"/>
          <p:nvPr/>
        </p:nvSpPr>
        <p:spPr>
          <a:xfrm>
            <a:off x="2903255" y="2549386"/>
            <a:ext cx="804710" cy="461665"/>
          </a:xfrm>
          <a:prstGeom prst="rect">
            <a:avLst/>
          </a:prstGeom>
          <a:noFill/>
        </p:spPr>
        <p:txBody>
          <a:bodyPr wrap="square" rtlCol="0">
            <a:spAutoFit/>
          </a:bodyPr>
          <a:lstStyle/>
          <a:p>
            <a:r>
              <a:rPr kumimoji="1" lang="ja-JP" altLang="en-US" sz="2400" dirty="0" smtClean="0">
                <a:solidFill>
                  <a:schemeClr val="bg1"/>
                </a:solidFill>
              </a:rPr>
              <a:t>：</a:t>
            </a:r>
            <a:r>
              <a:rPr kumimoji="1" lang="en-US" altLang="ja-JP" sz="2400" dirty="0" smtClean="0">
                <a:solidFill>
                  <a:schemeClr val="bg1"/>
                </a:solidFill>
              </a:rPr>
              <a:t>0.0</a:t>
            </a:r>
            <a:endParaRPr kumimoji="1" lang="ja-JP" altLang="en-US" sz="2400" dirty="0">
              <a:solidFill>
                <a:schemeClr val="bg1"/>
              </a:solidFill>
            </a:endParaRPr>
          </a:p>
        </p:txBody>
      </p:sp>
      <p:sp>
        <p:nvSpPr>
          <p:cNvPr id="30" name="テキスト ボックス 29"/>
          <p:cNvSpPr txBox="1"/>
          <p:nvPr/>
        </p:nvSpPr>
        <p:spPr>
          <a:xfrm>
            <a:off x="2554698" y="2157974"/>
            <a:ext cx="1430632" cy="400110"/>
          </a:xfrm>
          <a:prstGeom prst="rect">
            <a:avLst/>
          </a:prstGeom>
          <a:noFill/>
        </p:spPr>
        <p:txBody>
          <a:bodyPr wrap="square" rtlCol="0">
            <a:spAutoFit/>
          </a:bodyPr>
          <a:lstStyle/>
          <a:p>
            <a:r>
              <a:rPr kumimoji="1" lang="ja-JP" altLang="en-US" sz="2000" dirty="0" smtClean="0">
                <a:solidFill>
                  <a:schemeClr val="bg1"/>
                </a:solidFill>
              </a:rPr>
              <a:t>侵害なし</a:t>
            </a:r>
            <a:endParaRPr kumimoji="1" lang="ja-JP" altLang="en-US" sz="2000" dirty="0">
              <a:solidFill>
                <a:schemeClr val="bg1"/>
              </a:solidFill>
            </a:endParaRPr>
          </a:p>
        </p:txBody>
      </p:sp>
      <p:sp>
        <p:nvSpPr>
          <p:cNvPr id="32" name="角丸四角形 31"/>
          <p:cNvSpPr/>
          <p:nvPr/>
        </p:nvSpPr>
        <p:spPr>
          <a:xfrm>
            <a:off x="4540762" y="994267"/>
            <a:ext cx="3576579" cy="1299333"/>
          </a:xfrm>
          <a:prstGeom prst="roundRect">
            <a:avLst/>
          </a:prstGeom>
          <a:ln w="76200" cmpd="sng">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6000" dirty="0" smtClean="0"/>
              <a:t>〜30</a:t>
            </a:r>
            <a:r>
              <a:rPr kumimoji="1" lang="ja-JP" altLang="en-US" sz="6000" dirty="0" smtClean="0"/>
              <a:t>年！</a:t>
            </a:r>
            <a:endParaRPr kumimoji="1" lang="ja-JP" altLang="en-US" sz="6000" dirty="0"/>
          </a:p>
        </p:txBody>
      </p:sp>
      <p:sp>
        <p:nvSpPr>
          <p:cNvPr id="25" name="円形吹き出し 24"/>
          <p:cNvSpPr/>
          <p:nvPr/>
        </p:nvSpPr>
        <p:spPr>
          <a:xfrm>
            <a:off x="5977109" y="4283989"/>
            <a:ext cx="1547418" cy="1263728"/>
          </a:xfrm>
          <a:prstGeom prst="wedgeEllipseCallout">
            <a:avLst>
              <a:gd name="adj1" fmla="val -67330"/>
              <a:gd name="adj2" fmla="val 57166"/>
            </a:avLst>
          </a:prstGeom>
          <a:ln w="76200" cmpd="sng"/>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785838571"/>
              </p:ext>
            </p:extLst>
          </p:nvPr>
        </p:nvGraphicFramePr>
        <p:xfrm>
          <a:off x="6228459" y="5001196"/>
          <a:ext cx="312737" cy="312738"/>
        </p:xfrm>
        <a:graphic>
          <a:graphicData uri="http://schemas.openxmlformats.org/presentationml/2006/ole">
            <mc:AlternateContent xmlns:mc="http://schemas.openxmlformats.org/markup-compatibility/2006">
              <mc:Choice xmlns:v="urn:schemas-microsoft-com:vml" Requires="v">
                <p:oleObj spid="_x0000_s17448" name="数式" r:id="rId7" imgW="139700" imgH="139700" progId="Equation.3">
                  <p:embed/>
                </p:oleObj>
              </mc:Choice>
              <mc:Fallback>
                <p:oleObj name="数式" r:id="rId7" imgW="139700" imgH="139700" progId="Equation.3">
                  <p:embed/>
                  <p:pic>
                    <p:nvPicPr>
                      <p:cNvPr id="0" name=""/>
                      <p:cNvPicPr/>
                      <p:nvPr/>
                    </p:nvPicPr>
                    <p:blipFill>
                      <a:blip r:embed="rId6"/>
                      <a:stretch>
                        <a:fillRect/>
                      </a:stretch>
                    </p:blipFill>
                    <p:spPr>
                      <a:xfrm>
                        <a:off x="6228459" y="5001196"/>
                        <a:ext cx="312737" cy="312738"/>
                      </a:xfrm>
                      <a:prstGeom prst="rect">
                        <a:avLst/>
                      </a:prstGeom>
                    </p:spPr>
                  </p:pic>
                </p:oleObj>
              </mc:Fallback>
            </mc:AlternateContent>
          </a:graphicData>
        </a:graphic>
      </p:graphicFrame>
      <p:sp>
        <p:nvSpPr>
          <p:cNvPr id="24" name="テキスト ボックス 23"/>
          <p:cNvSpPr txBox="1"/>
          <p:nvPr/>
        </p:nvSpPr>
        <p:spPr>
          <a:xfrm>
            <a:off x="6444041" y="4881661"/>
            <a:ext cx="1949972" cy="461665"/>
          </a:xfrm>
          <a:prstGeom prst="rect">
            <a:avLst/>
          </a:prstGeom>
          <a:noFill/>
        </p:spPr>
        <p:txBody>
          <a:bodyPr wrap="square" rtlCol="0">
            <a:spAutoFit/>
          </a:bodyPr>
          <a:lstStyle/>
          <a:p>
            <a:r>
              <a:rPr kumimoji="1" lang="ja-JP" altLang="en-US" sz="2400" dirty="0" smtClean="0">
                <a:solidFill>
                  <a:schemeClr val="bg1"/>
                </a:solidFill>
              </a:rPr>
              <a:t>：</a:t>
            </a:r>
            <a:r>
              <a:rPr kumimoji="1" lang="en-US" altLang="ja-JP" sz="2400" dirty="0" smtClean="0">
                <a:solidFill>
                  <a:schemeClr val="bg1"/>
                </a:solidFill>
              </a:rPr>
              <a:t>0.05</a:t>
            </a:r>
            <a:endParaRPr kumimoji="1" lang="ja-JP" altLang="en-US" sz="2400" dirty="0">
              <a:solidFill>
                <a:schemeClr val="bg1"/>
              </a:solidFill>
            </a:endParaRPr>
          </a:p>
        </p:txBody>
      </p:sp>
      <p:sp>
        <p:nvSpPr>
          <p:cNvPr id="26" name="テキスト ボックス 25"/>
          <p:cNvSpPr txBox="1"/>
          <p:nvPr/>
        </p:nvSpPr>
        <p:spPr>
          <a:xfrm>
            <a:off x="6241464" y="4548645"/>
            <a:ext cx="1430632" cy="400110"/>
          </a:xfrm>
          <a:prstGeom prst="rect">
            <a:avLst/>
          </a:prstGeom>
          <a:noFill/>
        </p:spPr>
        <p:txBody>
          <a:bodyPr wrap="square" rtlCol="0">
            <a:spAutoFit/>
          </a:bodyPr>
          <a:lstStyle/>
          <a:p>
            <a:r>
              <a:rPr kumimoji="1" lang="ja-JP" altLang="en-US" sz="2000" dirty="0" smtClean="0">
                <a:solidFill>
                  <a:schemeClr val="bg1"/>
                </a:solidFill>
              </a:rPr>
              <a:t>侵害率</a:t>
            </a:r>
            <a:endParaRPr kumimoji="1" lang="ja-JP" altLang="en-US" sz="2000" dirty="0">
              <a:solidFill>
                <a:schemeClr val="bg1"/>
              </a:solidFill>
            </a:endParaRPr>
          </a:p>
        </p:txBody>
      </p:sp>
    </p:spTree>
    <p:extLst>
      <p:ext uri="{BB962C8B-B14F-4D97-AF65-F5344CB8AC3E}">
        <p14:creationId xmlns:p14="http://schemas.microsoft.com/office/powerpoint/2010/main" val="1745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結論</a:t>
            </a:r>
            <a:endParaRPr kumimoji="1" lang="ja-JP" altLang="en-US" dirty="0"/>
          </a:p>
        </p:txBody>
      </p:sp>
      <p:sp>
        <p:nvSpPr>
          <p:cNvPr id="7" name="テキスト ボックス 6"/>
          <p:cNvSpPr txBox="1"/>
          <p:nvPr/>
        </p:nvSpPr>
        <p:spPr>
          <a:xfrm>
            <a:off x="457200" y="1328531"/>
            <a:ext cx="8229600" cy="3785652"/>
          </a:xfrm>
          <a:prstGeom prst="rect">
            <a:avLst/>
          </a:prstGeom>
          <a:noFill/>
        </p:spPr>
        <p:txBody>
          <a:bodyPr wrap="square" rtlCol="0">
            <a:spAutoFit/>
          </a:bodyPr>
          <a:lstStyle/>
          <a:p>
            <a:r>
              <a:rPr kumimoji="1" lang="en-US" altLang="ja-JP" sz="4800" dirty="0" smtClean="0"/>
              <a:t>『</a:t>
            </a:r>
            <a:r>
              <a:rPr kumimoji="1" lang="ja-JP" altLang="en-US" sz="4800" dirty="0" smtClean="0"/>
              <a:t>著作権侵害</a:t>
            </a:r>
            <a:r>
              <a:rPr kumimoji="1" lang="en-US" altLang="ja-JP" sz="4800" dirty="0" smtClean="0"/>
              <a:t>』</a:t>
            </a:r>
          </a:p>
          <a:p>
            <a:endParaRPr kumimoji="1" lang="en-US" altLang="ja-JP" sz="1200" dirty="0" smtClean="0"/>
          </a:p>
          <a:p>
            <a:r>
              <a:rPr kumimoji="1" lang="ja-JP" altLang="ja-JP" sz="3600" dirty="0"/>
              <a:t>　</a:t>
            </a:r>
            <a:r>
              <a:rPr kumimoji="1" lang="en-US" altLang="ja-JP" sz="3600" dirty="0" smtClean="0"/>
              <a:t>①</a:t>
            </a:r>
            <a:r>
              <a:rPr kumimoji="1" lang="ja-JP" altLang="en-US" sz="3600" dirty="0" smtClean="0"/>
              <a:t>どのぐらいキツく　抑えれば？</a:t>
            </a:r>
            <a:endParaRPr kumimoji="1" lang="en-US" altLang="ja-JP" sz="3600" dirty="0" smtClean="0"/>
          </a:p>
          <a:p>
            <a:r>
              <a:rPr kumimoji="1" lang="ja-JP" altLang="ja-JP" sz="3600" dirty="0"/>
              <a:t>　</a:t>
            </a:r>
            <a:r>
              <a:rPr kumimoji="1" lang="ja-JP" altLang="en-US" sz="3600" dirty="0" smtClean="0"/>
              <a:t>　　　　</a:t>
            </a:r>
            <a:r>
              <a:rPr kumimoji="1" lang="en-US" altLang="ja-JP" sz="3600" dirty="0" smtClean="0"/>
              <a:t>▷</a:t>
            </a:r>
            <a:r>
              <a:rPr kumimoji="1" lang="ja-JP" altLang="en-US" sz="3600" dirty="0" smtClean="0"/>
              <a:t>　</a:t>
            </a:r>
            <a:r>
              <a:rPr kumimoji="1" lang="ja-JP" altLang="en-US" sz="3600" u="sng" dirty="0" smtClean="0"/>
              <a:t>５％</a:t>
            </a:r>
            <a:r>
              <a:rPr kumimoji="1" lang="ja-JP" altLang="en-US" sz="3600" dirty="0" smtClean="0"/>
              <a:t>以下</a:t>
            </a:r>
            <a:endParaRPr kumimoji="1" lang="en-US" altLang="ja-JP" sz="3600" dirty="0" smtClean="0"/>
          </a:p>
          <a:p>
            <a:r>
              <a:rPr kumimoji="1" lang="ja-JP" altLang="en-US" sz="3600" dirty="0" smtClean="0"/>
              <a:t>　</a:t>
            </a:r>
            <a:r>
              <a:rPr kumimoji="1" lang="en-US" altLang="ja-JP" sz="3600" dirty="0" smtClean="0"/>
              <a:t>②</a:t>
            </a:r>
            <a:r>
              <a:rPr kumimoji="1" lang="ja-JP" altLang="en-US" sz="3600" dirty="0" smtClean="0"/>
              <a:t>どのぐらい早く　手を打てば？</a:t>
            </a:r>
            <a:endParaRPr kumimoji="1" lang="en-US" altLang="ja-JP" sz="3600" dirty="0" smtClean="0"/>
          </a:p>
          <a:p>
            <a:r>
              <a:rPr kumimoji="1" lang="ja-JP" altLang="ja-JP" sz="3600" dirty="0"/>
              <a:t>　</a:t>
            </a:r>
            <a:r>
              <a:rPr kumimoji="1" lang="ja-JP" altLang="en-US" sz="3600" dirty="0" smtClean="0"/>
              <a:t>　　　　</a:t>
            </a:r>
            <a:r>
              <a:rPr kumimoji="1" lang="en-US" altLang="ja-JP" sz="3600" dirty="0" smtClean="0"/>
              <a:t>▷</a:t>
            </a:r>
            <a:r>
              <a:rPr kumimoji="1" lang="ja-JP" altLang="en-US" sz="3600" dirty="0" smtClean="0"/>
              <a:t>　</a:t>
            </a:r>
            <a:r>
              <a:rPr kumimoji="1" lang="en-US" altLang="ja-JP" sz="3600" u="sng" dirty="0" smtClean="0"/>
              <a:t>30</a:t>
            </a:r>
            <a:r>
              <a:rPr kumimoji="1" lang="ja-JP" altLang="en-US" sz="3600" u="sng" dirty="0" smtClean="0"/>
              <a:t>年後</a:t>
            </a:r>
            <a:r>
              <a:rPr kumimoji="1" lang="ja-JP" altLang="en-US" sz="3600" dirty="0" smtClean="0"/>
              <a:t>にはもう</a:t>
            </a:r>
            <a:r>
              <a:rPr kumimoji="1" lang="en-US" altLang="ja-JP" sz="3600" dirty="0" smtClean="0"/>
              <a:t>……</a:t>
            </a:r>
            <a:r>
              <a:rPr kumimoji="1" lang="ja-JP" altLang="en-US" sz="3600" dirty="0" smtClean="0"/>
              <a:t>　</a:t>
            </a:r>
            <a:endParaRPr kumimoji="1" lang="en-US" altLang="ja-JP" sz="3600" dirty="0" smtClean="0"/>
          </a:p>
          <a:p>
            <a:pPr algn="r"/>
            <a:r>
              <a:rPr kumimoji="1" lang="en-US" altLang="ja-JP" sz="3600" dirty="0"/>
              <a:t>	</a:t>
            </a:r>
            <a:r>
              <a:rPr kumimoji="1" lang="en-US" altLang="ja-JP" sz="3600" baseline="-25000" dirty="0" smtClean="0"/>
              <a:t>	※</a:t>
            </a:r>
            <a:r>
              <a:rPr kumimoji="1" lang="ja-JP" altLang="en-US" sz="3600" baseline="-25000" dirty="0" smtClean="0"/>
              <a:t>パラメータによる</a:t>
            </a:r>
            <a:endParaRPr kumimoji="1" lang="ja-JP" altLang="en-US" sz="3600" baseline="-25000" dirty="0"/>
          </a:p>
        </p:txBody>
      </p:sp>
      <p:sp>
        <p:nvSpPr>
          <p:cNvPr id="10" name="角丸四角形 9"/>
          <p:cNvSpPr/>
          <p:nvPr/>
        </p:nvSpPr>
        <p:spPr>
          <a:xfrm>
            <a:off x="540137" y="5343327"/>
            <a:ext cx="8102869" cy="1255534"/>
          </a:xfrm>
          <a:prstGeom prst="roundRect">
            <a:avLst/>
          </a:prstGeom>
          <a:noFill/>
          <a:ln w="76200" cmpd="sng"/>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400" dirty="0" smtClean="0">
                <a:solidFill>
                  <a:schemeClr val="tx1"/>
                </a:solidFill>
              </a:rPr>
              <a:t>現状じゃ</a:t>
            </a:r>
            <a:r>
              <a:rPr kumimoji="1" lang="ja-JP" altLang="en-US" sz="4400" dirty="0">
                <a:solidFill>
                  <a:schemeClr val="tx1"/>
                </a:solidFill>
              </a:rPr>
              <a:t>　</a:t>
            </a:r>
            <a:r>
              <a:rPr kumimoji="1" lang="ja-JP" altLang="en-US" sz="4400" dirty="0" smtClean="0">
                <a:solidFill>
                  <a:schemeClr val="tx1"/>
                </a:solidFill>
              </a:rPr>
              <a:t>まだ甘い！</a:t>
            </a:r>
            <a:endParaRPr kumimoji="1" lang="ja-JP" altLang="en-US" sz="4400" dirty="0">
              <a:solidFill>
                <a:schemeClr val="tx1"/>
              </a:solidFill>
            </a:endParaRPr>
          </a:p>
        </p:txBody>
      </p:sp>
    </p:spTree>
    <p:extLst>
      <p:ext uri="{BB962C8B-B14F-4D97-AF65-F5344CB8AC3E}">
        <p14:creationId xmlns:p14="http://schemas.microsoft.com/office/powerpoint/2010/main" val="107336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スクリーンショット（2011-11-16 18.27.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1199599" cy="6857999"/>
          </a:xfrm>
          <a:prstGeom prst="rect">
            <a:avLst/>
          </a:prstGeom>
        </p:spPr>
      </p:pic>
      <p:sp>
        <p:nvSpPr>
          <p:cNvPr id="3" name="コンテンツ プレースホルダー 2"/>
          <p:cNvSpPr>
            <a:spLocks noGrp="1"/>
          </p:cNvSpPr>
          <p:nvPr>
            <p:ph idx="1"/>
          </p:nvPr>
        </p:nvSpPr>
        <p:spPr>
          <a:xfrm>
            <a:off x="7434506" y="851647"/>
            <a:ext cx="4150881" cy="6006352"/>
          </a:xfrm>
          <a:solidFill>
            <a:srgbClr val="FFFFFF"/>
          </a:solidFill>
        </p:spPr>
        <p:txBody>
          <a:bodyPr>
            <a:normAutofit/>
          </a:bodyPr>
          <a:lstStyle/>
          <a:p>
            <a:endParaRPr kumimoji="1" lang="en-US" altLang="ja-JP" sz="2400" dirty="0" smtClean="0">
              <a:solidFill>
                <a:srgbClr val="000000"/>
              </a:solidFill>
            </a:endParaRPr>
          </a:p>
          <a:p>
            <a:pPr marL="0" indent="0">
              <a:buNone/>
            </a:pPr>
            <a:r>
              <a:rPr kumimoji="1" lang="ja-JP" altLang="en-US" sz="2400" dirty="0" smtClean="0">
                <a:solidFill>
                  <a:srgbClr val="000000"/>
                </a:solidFill>
              </a:rPr>
              <a:t>スポーツ</a:t>
            </a:r>
            <a:endParaRPr kumimoji="1" lang="en-US" altLang="ja-JP" sz="2400" dirty="0" smtClean="0">
              <a:solidFill>
                <a:srgbClr val="000000"/>
              </a:solidFill>
            </a:endParaRPr>
          </a:p>
          <a:p>
            <a:pPr marL="0" indent="0">
              <a:buNone/>
            </a:pPr>
            <a:r>
              <a:rPr lang="ja-JP" altLang="en-US" sz="2400" dirty="0" smtClean="0">
                <a:solidFill>
                  <a:srgbClr val="000000"/>
                </a:solidFill>
              </a:rPr>
              <a:t>音楽</a:t>
            </a:r>
            <a:endParaRPr lang="en-US" altLang="ja-JP" sz="2400" dirty="0" smtClean="0">
              <a:solidFill>
                <a:srgbClr val="000000"/>
              </a:solidFill>
            </a:endParaRPr>
          </a:p>
          <a:p>
            <a:pPr marL="0" indent="0">
              <a:buNone/>
            </a:pPr>
            <a:r>
              <a:rPr kumimoji="1" lang="ja-JP" altLang="en-US" sz="2400" dirty="0" smtClean="0">
                <a:solidFill>
                  <a:srgbClr val="000000"/>
                </a:solidFill>
              </a:rPr>
              <a:t>おもしろ動画</a:t>
            </a:r>
            <a:endParaRPr kumimoji="1" lang="en-US" altLang="ja-JP" sz="2400" dirty="0" smtClean="0">
              <a:solidFill>
                <a:srgbClr val="000000"/>
              </a:solidFill>
            </a:endParaRPr>
          </a:p>
          <a:p>
            <a:pPr marL="0" indent="0">
              <a:buNone/>
            </a:pPr>
            <a:r>
              <a:rPr kumimoji="1" lang="en-US" altLang="ja-JP" sz="2400" dirty="0" smtClean="0">
                <a:solidFill>
                  <a:srgbClr val="000000"/>
                </a:solidFill>
              </a:rPr>
              <a:t>English</a:t>
            </a:r>
          </a:p>
          <a:p>
            <a:pPr marL="0" indent="0">
              <a:buNone/>
            </a:pPr>
            <a:r>
              <a:rPr lang="ja-JP" altLang="en-US" sz="2400" dirty="0" smtClean="0">
                <a:solidFill>
                  <a:srgbClr val="000000"/>
                </a:solidFill>
              </a:rPr>
              <a:t>テレビ番組</a:t>
            </a:r>
            <a:endParaRPr kumimoji="1" lang="en-US" altLang="ja-JP" sz="2400" dirty="0" smtClean="0">
              <a:solidFill>
                <a:srgbClr val="000000"/>
              </a:solidFill>
            </a:endParaRPr>
          </a:p>
        </p:txBody>
      </p:sp>
      <p:sp>
        <p:nvSpPr>
          <p:cNvPr id="2" name="タイトル 1"/>
          <p:cNvSpPr>
            <a:spLocks noGrp="1"/>
          </p:cNvSpPr>
          <p:nvPr>
            <p:ph type="title"/>
          </p:nvPr>
        </p:nvSpPr>
        <p:spPr>
          <a:xfrm>
            <a:off x="382494" y="582707"/>
            <a:ext cx="5325035" cy="672352"/>
          </a:xfrm>
          <a:solidFill>
            <a:schemeClr val="tx1"/>
          </a:solidFill>
        </p:spPr>
        <p:txBody>
          <a:bodyPr>
            <a:normAutofit/>
          </a:bodyPr>
          <a:lstStyle/>
          <a:p>
            <a:pPr algn="l"/>
            <a:r>
              <a:rPr kumimoji="1" lang="en-US" altLang="ja-JP" sz="3600" dirty="0" smtClean="0">
                <a:solidFill>
                  <a:srgbClr val="0000FF"/>
                </a:solidFill>
              </a:rPr>
              <a:t>You Tube</a:t>
            </a:r>
            <a:r>
              <a:rPr kumimoji="1" lang="ja-JP" altLang="en-US" sz="3600" dirty="0" smtClean="0">
                <a:solidFill>
                  <a:schemeClr val="bg1"/>
                </a:solidFill>
              </a:rPr>
              <a:t>　</a:t>
            </a:r>
            <a:r>
              <a:rPr lang="en-US" altLang="en-US" sz="3600" dirty="0" smtClean="0">
                <a:solidFill>
                  <a:schemeClr val="bg1"/>
                </a:solidFill>
              </a:rPr>
              <a:t>は　</a:t>
            </a:r>
            <a:r>
              <a:rPr lang="en-US" altLang="en-US" sz="3600" dirty="0" smtClean="0">
                <a:solidFill>
                  <a:srgbClr val="0000FF"/>
                </a:solidFill>
              </a:rPr>
              <a:t>楽しい！</a:t>
            </a:r>
            <a:endParaRPr kumimoji="1" lang="ja-JP" altLang="en-US" sz="3600" dirty="0">
              <a:solidFill>
                <a:srgbClr val="0000FF"/>
              </a:solidFill>
            </a:endParaRPr>
          </a:p>
        </p:txBody>
      </p:sp>
    </p:spTree>
    <p:extLst>
      <p:ext uri="{BB962C8B-B14F-4D97-AF65-F5344CB8AC3E}">
        <p14:creationId xmlns:p14="http://schemas.microsoft.com/office/powerpoint/2010/main" val="107139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9535"/>
            <a:ext cx="8229600" cy="1143000"/>
          </a:xfrm>
        </p:spPr>
        <p:txBody>
          <a:bodyPr/>
          <a:lstStyle/>
          <a:p>
            <a:r>
              <a:rPr kumimoji="1" lang="ja-JP" altLang="en-US" dirty="0" smtClean="0"/>
              <a:t>まとめ</a:t>
            </a:r>
            <a:endParaRPr kumimoji="1" lang="ja-JP" altLang="en-US" dirty="0"/>
          </a:p>
        </p:txBody>
      </p:sp>
      <p:sp>
        <p:nvSpPr>
          <p:cNvPr id="5" name="テキスト ボックス 4"/>
          <p:cNvSpPr txBox="1"/>
          <p:nvPr/>
        </p:nvSpPr>
        <p:spPr>
          <a:xfrm>
            <a:off x="282019" y="919751"/>
            <a:ext cx="8710523" cy="5447645"/>
          </a:xfrm>
          <a:prstGeom prst="rect">
            <a:avLst/>
          </a:prstGeom>
          <a:noFill/>
        </p:spPr>
        <p:txBody>
          <a:bodyPr wrap="square" rtlCol="0">
            <a:spAutoFit/>
          </a:bodyPr>
          <a:lstStyle/>
          <a:p>
            <a:r>
              <a:rPr kumimoji="1" lang="ja-JP" altLang="en-US" sz="3200" dirty="0" smtClean="0">
                <a:solidFill>
                  <a:srgbClr val="FFFF00"/>
                </a:solidFill>
              </a:rPr>
              <a:t>著作権侵害</a:t>
            </a:r>
            <a:r>
              <a:rPr kumimoji="1" lang="ja-JP" altLang="en-US" sz="3200" dirty="0" smtClean="0"/>
              <a:t>による</a:t>
            </a:r>
            <a:r>
              <a:rPr kumimoji="1" lang="ja-JP" altLang="ja-JP" sz="3200" dirty="0"/>
              <a:t>　</a:t>
            </a:r>
            <a:r>
              <a:rPr kumimoji="1" lang="ja-JP" altLang="en-US" sz="3200" dirty="0" smtClean="0">
                <a:solidFill>
                  <a:srgbClr val="FFFF00"/>
                </a:solidFill>
              </a:rPr>
              <a:t>著作活動への影響</a:t>
            </a:r>
            <a:r>
              <a:rPr kumimoji="1" lang="ja-JP" altLang="en-US" sz="3200" dirty="0" smtClean="0"/>
              <a:t>を</a:t>
            </a:r>
            <a:endParaRPr kumimoji="1" lang="en-US" altLang="ja-JP" sz="3200" dirty="0" smtClean="0"/>
          </a:p>
          <a:p>
            <a:r>
              <a:rPr kumimoji="1" lang="ja-JP" altLang="en-US" sz="3200" dirty="0" smtClean="0"/>
              <a:t>調べることを目的とした。</a:t>
            </a:r>
            <a:endParaRPr kumimoji="1" lang="en-US" altLang="ja-JP" sz="3200" dirty="0" smtClean="0"/>
          </a:p>
          <a:p>
            <a:endParaRPr kumimoji="1" lang="en-US" altLang="ja-JP" sz="1400" dirty="0"/>
          </a:p>
          <a:p>
            <a:r>
              <a:rPr kumimoji="1" lang="ja-JP" altLang="en-US" sz="3200" dirty="0" smtClean="0"/>
              <a:t>そのために、</a:t>
            </a:r>
            <a:endParaRPr kumimoji="1" lang="en-US" altLang="ja-JP" sz="3200" dirty="0" smtClean="0"/>
          </a:p>
          <a:p>
            <a:r>
              <a:rPr kumimoji="1" lang="ja-JP" altLang="en-US" sz="3200" dirty="0" smtClean="0"/>
              <a:t>販売益・熱意に対するフィードバックを考慮して、</a:t>
            </a:r>
            <a:endParaRPr kumimoji="1" lang="en-US" altLang="ja-JP" sz="3200" dirty="0" smtClean="0"/>
          </a:p>
          <a:p>
            <a:r>
              <a:rPr kumimoji="1" lang="ja-JP" altLang="en-US" sz="3200" dirty="0" smtClean="0">
                <a:solidFill>
                  <a:srgbClr val="FFFF00"/>
                </a:solidFill>
              </a:rPr>
              <a:t>著作活動の成長サイクルをモデル化</a:t>
            </a:r>
            <a:r>
              <a:rPr kumimoji="1" lang="ja-JP" altLang="en-US" sz="3200" dirty="0" smtClean="0"/>
              <a:t>。</a:t>
            </a:r>
            <a:endParaRPr kumimoji="1" lang="en-US" altLang="ja-JP" sz="3200" dirty="0" smtClean="0"/>
          </a:p>
          <a:p>
            <a:r>
              <a:rPr kumimoji="1" lang="ja-JP" altLang="en-US" sz="3200" dirty="0" smtClean="0"/>
              <a:t>常微分方程式に落とし込み、</a:t>
            </a:r>
            <a:endParaRPr kumimoji="1" lang="en-US" altLang="ja-JP" sz="3200" dirty="0" smtClean="0"/>
          </a:p>
          <a:p>
            <a:r>
              <a:rPr kumimoji="1" lang="ja-JP" altLang="en-US" sz="3200" dirty="0" smtClean="0"/>
              <a:t>ルンゲ</a:t>
            </a:r>
            <a:r>
              <a:rPr kumimoji="1" lang="en-US" altLang="ja-JP" sz="3200" dirty="0" smtClean="0"/>
              <a:t>-</a:t>
            </a:r>
            <a:r>
              <a:rPr kumimoji="1" lang="ja-JP" altLang="en-US" sz="3200" dirty="0" smtClean="0"/>
              <a:t>クッタ法を用いて数値的に解いた。</a:t>
            </a:r>
            <a:endParaRPr kumimoji="1" lang="en-US" altLang="ja-JP" sz="3200" dirty="0" smtClean="0"/>
          </a:p>
          <a:p>
            <a:endParaRPr kumimoji="1" lang="en-US" altLang="ja-JP" sz="1400" dirty="0"/>
          </a:p>
          <a:p>
            <a:r>
              <a:rPr kumimoji="1" lang="ja-JP" altLang="en-US" sz="3200" dirty="0" smtClean="0"/>
              <a:t>結果として、少なくともあるパラメータにおいては</a:t>
            </a:r>
            <a:endParaRPr kumimoji="1" lang="en-US" altLang="ja-JP" sz="3200" dirty="0" smtClean="0"/>
          </a:p>
          <a:p>
            <a:r>
              <a:rPr kumimoji="1" lang="ja-JP" altLang="en-US" sz="3200" dirty="0" smtClean="0"/>
              <a:t>著作権侵害の影響は</a:t>
            </a:r>
            <a:r>
              <a:rPr kumimoji="1" lang="en-US" altLang="ja-JP" sz="3200" dirty="0">
                <a:solidFill>
                  <a:srgbClr val="FFFF00"/>
                </a:solidFill>
              </a:rPr>
              <a:t>5</a:t>
            </a:r>
            <a:r>
              <a:rPr kumimoji="1" lang="ja-JP" altLang="en-US" sz="3200" dirty="0" smtClean="0">
                <a:solidFill>
                  <a:srgbClr val="FFFF00"/>
                </a:solidFill>
              </a:rPr>
              <a:t>％でも致命的</a:t>
            </a:r>
            <a:r>
              <a:rPr kumimoji="1" lang="ja-JP" altLang="en-US" sz="3200" dirty="0" smtClean="0"/>
              <a:t>であること、</a:t>
            </a:r>
            <a:endParaRPr kumimoji="1" lang="en-US" altLang="ja-JP" sz="3200" dirty="0" smtClean="0"/>
          </a:p>
          <a:p>
            <a:r>
              <a:rPr kumimoji="1" lang="ja-JP" altLang="en-US" sz="3200" dirty="0" smtClean="0"/>
              <a:t>影響が現れるまでの時間は</a:t>
            </a:r>
            <a:r>
              <a:rPr kumimoji="1" lang="en-US" altLang="ja-JP" sz="3200" dirty="0" smtClean="0">
                <a:solidFill>
                  <a:srgbClr val="FFFF00"/>
                </a:solidFill>
              </a:rPr>
              <a:t>~30</a:t>
            </a:r>
            <a:r>
              <a:rPr kumimoji="1" lang="ja-JP" altLang="en-US" sz="3200" dirty="0" smtClean="0">
                <a:solidFill>
                  <a:srgbClr val="FFFF00"/>
                </a:solidFill>
              </a:rPr>
              <a:t>年</a:t>
            </a:r>
            <a:r>
              <a:rPr kumimoji="1" lang="ja-JP" altLang="en-US" sz="3200" dirty="0" smtClean="0"/>
              <a:t>と示された。</a:t>
            </a:r>
            <a:endParaRPr kumimoji="1" lang="en-US" altLang="ja-JP" sz="3200" dirty="0" smtClean="0"/>
          </a:p>
        </p:txBody>
      </p:sp>
    </p:spTree>
    <p:extLst>
      <p:ext uri="{BB962C8B-B14F-4D97-AF65-F5344CB8AC3E}">
        <p14:creationId xmlns:p14="http://schemas.microsoft.com/office/powerpoint/2010/main" val="273899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06444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スクリーンショット（2011-11-16 18.27.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1199599" cy="6857999"/>
          </a:xfrm>
          <a:prstGeom prst="rect">
            <a:avLst/>
          </a:prstGeom>
        </p:spPr>
      </p:pic>
      <p:sp>
        <p:nvSpPr>
          <p:cNvPr id="3" name="コンテンツ プレースホルダー 2"/>
          <p:cNvSpPr>
            <a:spLocks noGrp="1"/>
          </p:cNvSpPr>
          <p:nvPr>
            <p:ph idx="1"/>
          </p:nvPr>
        </p:nvSpPr>
        <p:spPr>
          <a:xfrm>
            <a:off x="7434506" y="851647"/>
            <a:ext cx="4150881" cy="6006352"/>
          </a:xfrm>
          <a:solidFill>
            <a:srgbClr val="FFFFFF"/>
          </a:solidFill>
        </p:spPr>
        <p:txBody>
          <a:bodyPr>
            <a:normAutofit/>
          </a:bodyPr>
          <a:lstStyle/>
          <a:p>
            <a:endParaRPr kumimoji="1" lang="en-US" altLang="ja-JP" sz="2400" dirty="0" smtClean="0">
              <a:solidFill>
                <a:srgbClr val="000000"/>
              </a:solidFill>
            </a:endParaRPr>
          </a:p>
          <a:p>
            <a:pPr marL="0" indent="0">
              <a:buNone/>
            </a:pPr>
            <a:r>
              <a:rPr kumimoji="1" lang="ja-JP" altLang="en-US" sz="2400" dirty="0" smtClean="0">
                <a:solidFill>
                  <a:srgbClr val="FF0000"/>
                </a:solidFill>
              </a:rPr>
              <a:t>スポーツ</a:t>
            </a:r>
            <a:endParaRPr kumimoji="1" lang="en-US" altLang="ja-JP" sz="2400" dirty="0" smtClean="0">
              <a:solidFill>
                <a:srgbClr val="FF0000"/>
              </a:solidFill>
            </a:endParaRPr>
          </a:p>
          <a:p>
            <a:pPr marL="0" indent="0">
              <a:buNone/>
            </a:pPr>
            <a:r>
              <a:rPr lang="ja-JP" altLang="en-US" sz="2400" dirty="0" smtClean="0">
                <a:solidFill>
                  <a:srgbClr val="FF0000"/>
                </a:solidFill>
              </a:rPr>
              <a:t>音楽</a:t>
            </a:r>
            <a:endParaRPr lang="en-US" altLang="ja-JP" sz="2400" dirty="0" smtClean="0">
              <a:solidFill>
                <a:srgbClr val="FF0000"/>
              </a:solidFill>
            </a:endParaRPr>
          </a:p>
          <a:p>
            <a:pPr marL="0" indent="0">
              <a:buNone/>
            </a:pPr>
            <a:r>
              <a:rPr kumimoji="1" lang="ja-JP" altLang="en-US" sz="2400" dirty="0" smtClean="0">
                <a:solidFill>
                  <a:srgbClr val="FF0000"/>
                </a:solidFill>
              </a:rPr>
              <a:t>おもしろ動画</a:t>
            </a:r>
            <a:endParaRPr kumimoji="1" lang="en-US" altLang="ja-JP" sz="2400" dirty="0" smtClean="0">
              <a:solidFill>
                <a:srgbClr val="FF0000"/>
              </a:solidFill>
            </a:endParaRPr>
          </a:p>
          <a:p>
            <a:pPr marL="0" indent="0">
              <a:buNone/>
            </a:pPr>
            <a:r>
              <a:rPr kumimoji="1" lang="en-US" altLang="ja-JP" sz="2400" dirty="0" smtClean="0">
                <a:solidFill>
                  <a:srgbClr val="FF0000"/>
                </a:solidFill>
              </a:rPr>
              <a:t>English</a:t>
            </a:r>
          </a:p>
          <a:p>
            <a:pPr marL="0" indent="0">
              <a:buNone/>
            </a:pPr>
            <a:r>
              <a:rPr lang="ja-JP" altLang="en-US" sz="2400" dirty="0" smtClean="0">
                <a:solidFill>
                  <a:srgbClr val="FF0000"/>
                </a:solidFill>
              </a:rPr>
              <a:t>テレビ番組</a:t>
            </a:r>
            <a:endParaRPr kumimoji="1" lang="en-US" altLang="ja-JP" sz="2400" dirty="0" smtClean="0">
              <a:solidFill>
                <a:srgbClr val="FF0000"/>
              </a:solidFill>
            </a:endParaRPr>
          </a:p>
        </p:txBody>
      </p:sp>
      <p:sp>
        <p:nvSpPr>
          <p:cNvPr id="2" name="タイトル 1"/>
          <p:cNvSpPr>
            <a:spLocks noGrp="1"/>
          </p:cNvSpPr>
          <p:nvPr>
            <p:ph type="title"/>
          </p:nvPr>
        </p:nvSpPr>
        <p:spPr>
          <a:xfrm>
            <a:off x="382494" y="582707"/>
            <a:ext cx="7052012" cy="672352"/>
          </a:xfrm>
          <a:solidFill>
            <a:schemeClr val="tx1"/>
          </a:solidFill>
        </p:spPr>
        <p:txBody>
          <a:bodyPr>
            <a:normAutofit/>
          </a:bodyPr>
          <a:lstStyle/>
          <a:p>
            <a:pPr algn="l"/>
            <a:r>
              <a:rPr kumimoji="1" lang="en-US" altLang="ja-JP" sz="3600" dirty="0" smtClean="0">
                <a:solidFill>
                  <a:srgbClr val="0000FF"/>
                </a:solidFill>
              </a:rPr>
              <a:t>You Tube</a:t>
            </a:r>
            <a:r>
              <a:rPr kumimoji="1" lang="ja-JP" altLang="en-US" sz="3600" dirty="0" smtClean="0">
                <a:solidFill>
                  <a:schemeClr val="bg1"/>
                </a:solidFill>
              </a:rPr>
              <a:t>　</a:t>
            </a:r>
            <a:r>
              <a:rPr lang="en-US" altLang="en-US" sz="3600" dirty="0" smtClean="0">
                <a:solidFill>
                  <a:schemeClr val="bg1"/>
                </a:solidFill>
              </a:rPr>
              <a:t>は　</a:t>
            </a:r>
            <a:r>
              <a:rPr lang="en-US" altLang="en-US" sz="3600" dirty="0" smtClean="0">
                <a:solidFill>
                  <a:srgbClr val="0000FF"/>
                </a:solidFill>
              </a:rPr>
              <a:t>楽しい！</a:t>
            </a:r>
            <a:r>
              <a:rPr lang="ja-JP" altLang="en-US" sz="3600" dirty="0" smtClean="0">
                <a:solidFill>
                  <a:schemeClr val="bg1"/>
                </a:solidFill>
              </a:rPr>
              <a:t>　</a:t>
            </a:r>
            <a:r>
              <a:rPr lang="ja-JP" altLang="en-US" sz="3600" dirty="0" smtClean="0">
                <a:solidFill>
                  <a:srgbClr val="FF0000"/>
                </a:solidFill>
              </a:rPr>
              <a:t>が</a:t>
            </a:r>
            <a:endParaRPr kumimoji="1" lang="ja-JP" altLang="en-US" sz="3600" dirty="0">
              <a:solidFill>
                <a:srgbClr val="FF0000"/>
              </a:solidFill>
            </a:endParaRPr>
          </a:p>
        </p:txBody>
      </p:sp>
      <p:pic>
        <p:nvPicPr>
          <p:cNvPr id="4" name="図 3"/>
          <p:cNvPicPr>
            <a:picLocks noChangeAspect="1"/>
          </p:cNvPicPr>
          <p:nvPr/>
        </p:nvPicPr>
        <p:blipFill>
          <a:blip r:embed="rId4"/>
          <a:stretch>
            <a:fillRect/>
          </a:stretch>
        </p:blipFill>
        <p:spPr>
          <a:xfrm>
            <a:off x="382494" y="1341718"/>
            <a:ext cx="6908800" cy="4163581"/>
          </a:xfrm>
          <a:prstGeom prst="rect">
            <a:avLst/>
          </a:prstGeom>
        </p:spPr>
      </p:pic>
      <p:sp>
        <p:nvSpPr>
          <p:cNvPr id="5" name="正方形/長方形 4"/>
          <p:cNvSpPr/>
          <p:nvPr/>
        </p:nvSpPr>
        <p:spPr>
          <a:xfrm>
            <a:off x="1822823" y="2330823"/>
            <a:ext cx="2973294" cy="358589"/>
          </a:xfrm>
          <a:prstGeom prst="rect">
            <a:avLst/>
          </a:prstGeom>
          <a:solidFill>
            <a:schemeClr val="bg1">
              <a:lumMod val="85000"/>
              <a:lumOff val="15000"/>
            </a:schemeClr>
          </a:solidFill>
          <a:ln>
            <a:solidFill>
              <a:schemeClr val="bg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28047" y="3768164"/>
            <a:ext cx="2973294" cy="729130"/>
          </a:xfrm>
          <a:prstGeom prst="rect">
            <a:avLst/>
          </a:prstGeom>
          <a:solidFill>
            <a:schemeClr val="bg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713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スクリーンショット（2011-11-16 18.27.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1199599" cy="6857999"/>
          </a:xfrm>
          <a:prstGeom prst="rect">
            <a:avLst/>
          </a:prstGeom>
        </p:spPr>
      </p:pic>
      <p:sp>
        <p:nvSpPr>
          <p:cNvPr id="3" name="コンテンツ プレースホルダー 2"/>
          <p:cNvSpPr>
            <a:spLocks noGrp="1"/>
          </p:cNvSpPr>
          <p:nvPr>
            <p:ph idx="1"/>
          </p:nvPr>
        </p:nvSpPr>
        <p:spPr>
          <a:xfrm>
            <a:off x="7434506" y="851647"/>
            <a:ext cx="4150881" cy="6006352"/>
          </a:xfrm>
          <a:solidFill>
            <a:srgbClr val="FFFFFF"/>
          </a:solidFill>
        </p:spPr>
        <p:txBody>
          <a:bodyPr>
            <a:normAutofit/>
          </a:bodyPr>
          <a:lstStyle/>
          <a:p>
            <a:endParaRPr kumimoji="1" lang="en-US" altLang="ja-JP" sz="2400" dirty="0" smtClean="0">
              <a:solidFill>
                <a:srgbClr val="000000"/>
              </a:solidFill>
            </a:endParaRPr>
          </a:p>
          <a:p>
            <a:pPr marL="0" indent="0">
              <a:buNone/>
            </a:pPr>
            <a:r>
              <a:rPr kumimoji="1" lang="ja-JP" altLang="en-US" sz="2400" dirty="0" smtClean="0">
                <a:solidFill>
                  <a:srgbClr val="FF0000"/>
                </a:solidFill>
              </a:rPr>
              <a:t>スポーツ</a:t>
            </a:r>
            <a:endParaRPr kumimoji="1" lang="en-US" altLang="ja-JP" sz="2400" dirty="0" smtClean="0">
              <a:solidFill>
                <a:srgbClr val="FF0000"/>
              </a:solidFill>
            </a:endParaRPr>
          </a:p>
          <a:p>
            <a:pPr marL="0" indent="0">
              <a:buNone/>
            </a:pPr>
            <a:r>
              <a:rPr lang="ja-JP" altLang="en-US" sz="2400" dirty="0" smtClean="0">
                <a:solidFill>
                  <a:srgbClr val="FF0000"/>
                </a:solidFill>
              </a:rPr>
              <a:t>音楽</a:t>
            </a:r>
            <a:endParaRPr lang="en-US" altLang="ja-JP" sz="2400" dirty="0" smtClean="0">
              <a:solidFill>
                <a:srgbClr val="FF0000"/>
              </a:solidFill>
            </a:endParaRPr>
          </a:p>
          <a:p>
            <a:pPr marL="0" indent="0">
              <a:buNone/>
            </a:pPr>
            <a:r>
              <a:rPr kumimoji="1" lang="ja-JP" altLang="en-US" sz="2400" dirty="0" smtClean="0">
                <a:solidFill>
                  <a:srgbClr val="FF0000"/>
                </a:solidFill>
              </a:rPr>
              <a:t>おもしろ動画</a:t>
            </a:r>
            <a:endParaRPr kumimoji="1" lang="en-US" altLang="ja-JP" sz="2400" dirty="0" smtClean="0">
              <a:solidFill>
                <a:srgbClr val="FF0000"/>
              </a:solidFill>
            </a:endParaRPr>
          </a:p>
          <a:p>
            <a:pPr marL="0" indent="0">
              <a:buNone/>
            </a:pPr>
            <a:r>
              <a:rPr kumimoji="1" lang="en-US" altLang="ja-JP" sz="2400" dirty="0" smtClean="0">
                <a:solidFill>
                  <a:srgbClr val="FF0000"/>
                </a:solidFill>
              </a:rPr>
              <a:t>English</a:t>
            </a:r>
          </a:p>
          <a:p>
            <a:pPr marL="0" indent="0">
              <a:buNone/>
            </a:pPr>
            <a:r>
              <a:rPr lang="ja-JP" altLang="en-US" sz="2400" dirty="0" smtClean="0">
                <a:solidFill>
                  <a:srgbClr val="FF0000"/>
                </a:solidFill>
              </a:rPr>
              <a:t>テレビ番組</a:t>
            </a:r>
            <a:endParaRPr kumimoji="1" lang="en-US" altLang="ja-JP" sz="2400" dirty="0" smtClean="0">
              <a:solidFill>
                <a:srgbClr val="FF0000"/>
              </a:solidFill>
            </a:endParaRPr>
          </a:p>
        </p:txBody>
      </p:sp>
      <p:sp>
        <p:nvSpPr>
          <p:cNvPr id="2" name="タイトル 1"/>
          <p:cNvSpPr>
            <a:spLocks noGrp="1"/>
          </p:cNvSpPr>
          <p:nvPr>
            <p:ph type="title"/>
          </p:nvPr>
        </p:nvSpPr>
        <p:spPr>
          <a:xfrm>
            <a:off x="382494" y="582707"/>
            <a:ext cx="7052012" cy="672352"/>
          </a:xfrm>
          <a:solidFill>
            <a:schemeClr val="tx1"/>
          </a:solidFill>
        </p:spPr>
        <p:txBody>
          <a:bodyPr>
            <a:normAutofit/>
          </a:bodyPr>
          <a:lstStyle/>
          <a:p>
            <a:pPr algn="l"/>
            <a:r>
              <a:rPr kumimoji="1" lang="en-US" altLang="ja-JP" sz="3600" dirty="0" smtClean="0">
                <a:solidFill>
                  <a:srgbClr val="0000FF"/>
                </a:solidFill>
              </a:rPr>
              <a:t>You Tube</a:t>
            </a:r>
            <a:r>
              <a:rPr kumimoji="1" lang="ja-JP" altLang="en-US" sz="3600" dirty="0" smtClean="0">
                <a:solidFill>
                  <a:schemeClr val="bg1"/>
                </a:solidFill>
              </a:rPr>
              <a:t>　</a:t>
            </a:r>
            <a:r>
              <a:rPr lang="en-US" altLang="en-US" sz="3600" dirty="0" smtClean="0">
                <a:solidFill>
                  <a:schemeClr val="bg1"/>
                </a:solidFill>
              </a:rPr>
              <a:t>は　</a:t>
            </a:r>
            <a:r>
              <a:rPr lang="en-US" altLang="en-US" sz="3600" dirty="0" smtClean="0">
                <a:solidFill>
                  <a:srgbClr val="0000FF"/>
                </a:solidFill>
              </a:rPr>
              <a:t>楽しい！</a:t>
            </a:r>
            <a:r>
              <a:rPr lang="ja-JP" altLang="en-US" sz="3600" dirty="0" smtClean="0">
                <a:solidFill>
                  <a:schemeClr val="bg1"/>
                </a:solidFill>
              </a:rPr>
              <a:t>　</a:t>
            </a:r>
            <a:r>
              <a:rPr lang="ja-JP" altLang="en-US" sz="3600" dirty="0" smtClean="0">
                <a:solidFill>
                  <a:srgbClr val="FF0000"/>
                </a:solidFill>
              </a:rPr>
              <a:t>が</a:t>
            </a:r>
            <a:endParaRPr kumimoji="1" lang="ja-JP" altLang="en-US" sz="3600" dirty="0">
              <a:solidFill>
                <a:srgbClr val="FF0000"/>
              </a:solidFill>
            </a:endParaRPr>
          </a:p>
        </p:txBody>
      </p:sp>
      <p:pic>
        <p:nvPicPr>
          <p:cNvPr id="4" name="図 3"/>
          <p:cNvPicPr>
            <a:picLocks noChangeAspect="1"/>
          </p:cNvPicPr>
          <p:nvPr/>
        </p:nvPicPr>
        <p:blipFill>
          <a:blip r:embed="rId4"/>
          <a:stretch>
            <a:fillRect/>
          </a:stretch>
        </p:blipFill>
        <p:spPr>
          <a:xfrm>
            <a:off x="382494" y="1341718"/>
            <a:ext cx="6908800" cy="4163581"/>
          </a:xfrm>
          <a:prstGeom prst="rect">
            <a:avLst/>
          </a:prstGeom>
        </p:spPr>
      </p:pic>
      <p:sp>
        <p:nvSpPr>
          <p:cNvPr id="5" name="正方形/長方形 4"/>
          <p:cNvSpPr/>
          <p:nvPr/>
        </p:nvSpPr>
        <p:spPr>
          <a:xfrm>
            <a:off x="1822823" y="2330823"/>
            <a:ext cx="2973294" cy="358589"/>
          </a:xfrm>
          <a:prstGeom prst="rect">
            <a:avLst/>
          </a:prstGeom>
          <a:solidFill>
            <a:schemeClr val="bg1">
              <a:lumMod val="85000"/>
              <a:lumOff val="15000"/>
            </a:schemeClr>
          </a:solidFill>
          <a:ln>
            <a:solidFill>
              <a:schemeClr val="bg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28047" y="3768164"/>
            <a:ext cx="2973294" cy="729130"/>
          </a:xfrm>
          <a:prstGeom prst="rect">
            <a:avLst/>
          </a:prstGeom>
          <a:solidFill>
            <a:schemeClr val="bg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ドーナツ 5"/>
          <p:cNvSpPr/>
          <p:nvPr/>
        </p:nvSpPr>
        <p:spPr>
          <a:xfrm>
            <a:off x="3406588" y="2689412"/>
            <a:ext cx="1957294" cy="776941"/>
          </a:xfrm>
          <a:prstGeom prst="donut">
            <a:avLst/>
          </a:prstGeom>
          <a:solidFill>
            <a:schemeClr val="bg1"/>
          </a:solidFill>
          <a:ln w="76200" cmpd="sng">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5100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7200" dirty="0" smtClean="0"/>
              <a:t>「著作権」</a:t>
            </a:r>
            <a:endParaRPr kumimoji="1" lang="ja-JP" altLang="en-US" sz="7200" dirty="0"/>
          </a:p>
        </p:txBody>
      </p:sp>
      <p:sp>
        <p:nvSpPr>
          <p:cNvPr id="4" name="テキスト ボックス 3"/>
          <p:cNvSpPr txBox="1"/>
          <p:nvPr/>
        </p:nvSpPr>
        <p:spPr>
          <a:xfrm>
            <a:off x="252824" y="1476030"/>
            <a:ext cx="7907617" cy="3785651"/>
          </a:xfrm>
          <a:prstGeom prst="rect">
            <a:avLst/>
          </a:prstGeom>
          <a:noFill/>
        </p:spPr>
        <p:txBody>
          <a:bodyPr wrap="square" rtlCol="0">
            <a:spAutoFit/>
          </a:bodyPr>
          <a:lstStyle/>
          <a:p>
            <a:r>
              <a:rPr kumimoji="1" lang="ja-JP" altLang="en-US" sz="4800" dirty="0" smtClean="0">
                <a:solidFill>
                  <a:schemeClr val="tx1">
                    <a:lumMod val="85000"/>
                  </a:schemeClr>
                </a:solidFill>
              </a:rPr>
              <a:t>著作権法</a:t>
            </a:r>
            <a:r>
              <a:rPr kumimoji="1" lang="ja-JP" altLang="ja-JP" sz="4800" dirty="0">
                <a:solidFill>
                  <a:schemeClr val="tx1">
                    <a:lumMod val="85000"/>
                  </a:schemeClr>
                </a:solidFill>
              </a:rPr>
              <a:t>　</a:t>
            </a:r>
            <a:r>
              <a:rPr lang="ja-JP" altLang="en-US" sz="4800" dirty="0" smtClean="0">
                <a:solidFill>
                  <a:schemeClr val="tx1">
                    <a:lumMod val="85000"/>
                  </a:schemeClr>
                </a:solidFill>
              </a:rPr>
              <a:t>第一条</a:t>
            </a:r>
            <a:endParaRPr lang="en-US" altLang="ja-JP" sz="4800" dirty="0" smtClean="0">
              <a:solidFill>
                <a:schemeClr val="tx1">
                  <a:lumMod val="85000"/>
                </a:schemeClr>
              </a:solidFill>
            </a:endParaRPr>
          </a:p>
          <a:p>
            <a:r>
              <a:rPr lang="ja-JP" altLang="en-US" sz="3200" dirty="0">
                <a:solidFill>
                  <a:schemeClr val="tx1">
                    <a:lumMod val="85000"/>
                  </a:schemeClr>
                </a:solidFill>
              </a:rPr>
              <a:t>　この法律は、著作物並びに実演、レコード、放送及び有線放送に関し著作者の権利及びこれに隣接する権利を定め、これらの文化的所産の公正な利用に留意しつつ、著作者等の権利の保護を図り、もつて文化の発展に寄与することを目的とする。 </a:t>
            </a:r>
            <a:endParaRPr kumimoji="1" lang="ja-JP" altLang="en-US" sz="3200" dirty="0">
              <a:solidFill>
                <a:schemeClr val="tx1">
                  <a:lumMod val="85000"/>
                </a:schemeClr>
              </a:solidFill>
            </a:endParaRPr>
          </a:p>
        </p:txBody>
      </p:sp>
    </p:spTree>
    <p:extLst>
      <p:ext uri="{BB962C8B-B14F-4D97-AF65-F5344CB8AC3E}">
        <p14:creationId xmlns:p14="http://schemas.microsoft.com/office/powerpoint/2010/main" val="150376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7200" dirty="0" smtClean="0"/>
              <a:t>「著作権」</a:t>
            </a:r>
            <a:endParaRPr kumimoji="1" lang="ja-JP" altLang="en-US" sz="7200" dirty="0"/>
          </a:p>
        </p:txBody>
      </p:sp>
      <p:sp>
        <p:nvSpPr>
          <p:cNvPr id="4" name="テキスト ボックス 3"/>
          <p:cNvSpPr txBox="1"/>
          <p:nvPr/>
        </p:nvSpPr>
        <p:spPr>
          <a:xfrm>
            <a:off x="252824" y="1476030"/>
            <a:ext cx="7907617" cy="3785651"/>
          </a:xfrm>
          <a:prstGeom prst="rect">
            <a:avLst/>
          </a:prstGeom>
          <a:noFill/>
        </p:spPr>
        <p:txBody>
          <a:bodyPr wrap="square" rtlCol="0">
            <a:spAutoFit/>
          </a:bodyPr>
          <a:lstStyle/>
          <a:p>
            <a:r>
              <a:rPr kumimoji="1" lang="ja-JP" altLang="en-US" sz="4800" dirty="0" smtClean="0">
                <a:solidFill>
                  <a:srgbClr val="D9D9D9"/>
                </a:solidFill>
              </a:rPr>
              <a:t>著作権法</a:t>
            </a:r>
            <a:r>
              <a:rPr kumimoji="1" lang="ja-JP" altLang="ja-JP" sz="4800" dirty="0">
                <a:solidFill>
                  <a:srgbClr val="D9D9D9"/>
                </a:solidFill>
              </a:rPr>
              <a:t>　</a:t>
            </a:r>
            <a:r>
              <a:rPr lang="ja-JP" altLang="en-US" sz="4800" dirty="0" smtClean="0">
                <a:solidFill>
                  <a:srgbClr val="D9D9D9"/>
                </a:solidFill>
              </a:rPr>
              <a:t>第一条</a:t>
            </a:r>
            <a:endParaRPr lang="en-US" altLang="ja-JP" sz="4800" dirty="0" smtClean="0">
              <a:solidFill>
                <a:srgbClr val="D9D9D9"/>
              </a:solidFill>
            </a:endParaRPr>
          </a:p>
          <a:p>
            <a:r>
              <a:rPr lang="ja-JP" altLang="en-US" sz="3200" dirty="0">
                <a:solidFill>
                  <a:srgbClr val="D9D9D9"/>
                </a:solidFill>
              </a:rPr>
              <a:t>　この法律は、著作物並びに実演、レコード、放送及び有線放送に関し著作者の権利及びこれに隣接する権利を定め、これらの文化的所産の公正な利用に留意しつつ、</a:t>
            </a:r>
            <a:r>
              <a:rPr lang="ja-JP" altLang="en-US" sz="3200" dirty="0">
                <a:solidFill>
                  <a:srgbClr val="FFFF00"/>
                </a:solidFill>
              </a:rPr>
              <a:t>著作者等の権利の保護</a:t>
            </a:r>
            <a:r>
              <a:rPr lang="ja-JP" altLang="en-US" sz="3200" dirty="0">
                <a:solidFill>
                  <a:srgbClr val="D9D9D9"/>
                </a:solidFill>
              </a:rPr>
              <a:t>を図り、もつて</a:t>
            </a:r>
            <a:r>
              <a:rPr lang="ja-JP" altLang="en-US" sz="3200" dirty="0">
                <a:solidFill>
                  <a:srgbClr val="FFFF00"/>
                </a:solidFill>
              </a:rPr>
              <a:t>文化の発展</a:t>
            </a:r>
            <a:r>
              <a:rPr lang="ja-JP" altLang="en-US" sz="3200" dirty="0">
                <a:solidFill>
                  <a:srgbClr val="D9D9D9"/>
                </a:solidFill>
              </a:rPr>
              <a:t>に寄与することを目的とする。 </a:t>
            </a:r>
            <a:endParaRPr kumimoji="1" lang="ja-JP" altLang="en-US" sz="3200" dirty="0">
              <a:solidFill>
                <a:srgbClr val="D9D9D9"/>
              </a:solidFill>
            </a:endParaRPr>
          </a:p>
        </p:txBody>
      </p:sp>
    </p:spTree>
    <p:extLst>
      <p:ext uri="{BB962C8B-B14F-4D97-AF65-F5344CB8AC3E}">
        <p14:creationId xmlns:p14="http://schemas.microsoft.com/office/powerpoint/2010/main" val="424004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素敵な作品</a:t>
            </a:r>
            <a:endParaRPr kumimoji="1" lang="ja-JP" altLang="en-US" sz="3600" dirty="0"/>
          </a:p>
        </p:txBody>
      </p:sp>
    </p:spTree>
    <p:extLst>
      <p:ext uri="{BB962C8B-B14F-4D97-AF65-F5344CB8AC3E}">
        <p14:creationId xmlns:p14="http://schemas.microsoft.com/office/powerpoint/2010/main" val="238875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著作権侵害　なにが悪い！</a:t>
            </a:r>
            <a:endParaRPr kumimoji="1" lang="ja-JP" altLang="en-US" dirty="0"/>
          </a:p>
        </p:txBody>
      </p:sp>
      <p:sp>
        <p:nvSpPr>
          <p:cNvPr id="4" name="フローチャート: 代替処理 3"/>
          <p:cNvSpPr/>
          <p:nvPr/>
        </p:nvSpPr>
        <p:spPr>
          <a:xfrm>
            <a:off x="3001954" y="1534080"/>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600" dirty="0" smtClean="0"/>
              <a:t>素敵な作品</a:t>
            </a:r>
            <a:endParaRPr kumimoji="1" lang="ja-JP" altLang="en-US" sz="3600" dirty="0"/>
          </a:p>
        </p:txBody>
      </p:sp>
      <p:sp>
        <p:nvSpPr>
          <p:cNvPr id="5" name="フローチャート: 代替処理 4"/>
          <p:cNvSpPr/>
          <p:nvPr/>
        </p:nvSpPr>
        <p:spPr>
          <a:xfrm>
            <a:off x="5628492" y="3678631"/>
            <a:ext cx="2754540" cy="1121694"/>
          </a:xfrm>
          <a:prstGeom prst="flowChartAlternateProcess">
            <a:avLst/>
          </a:prstGeom>
          <a:ln w="76200" cmpd="sng"/>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3200" dirty="0" smtClean="0"/>
              <a:t>ウマウマ利益</a:t>
            </a:r>
            <a:endParaRPr kumimoji="1" lang="ja-JP" altLang="en-US" sz="3200" dirty="0"/>
          </a:p>
        </p:txBody>
      </p:sp>
      <p:sp>
        <p:nvSpPr>
          <p:cNvPr id="8" name="曲折矢印 7"/>
          <p:cNvSpPr/>
          <p:nvPr/>
        </p:nvSpPr>
        <p:spPr>
          <a:xfrm rot="5400000">
            <a:off x="6436708" y="2247327"/>
            <a:ext cx="1204081" cy="1105197"/>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4154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 ブラック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ブラック .thmx</Template>
  <TotalTime>326</TotalTime>
  <Words>471</Words>
  <Application>Microsoft Macintosh PowerPoint</Application>
  <PresentationFormat>画面に合わせる (4:3)</PresentationFormat>
  <Paragraphs>279</Paragraphs>
  <Slides>31</Slides>
  <Notes>30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3" baseType="lpstr">
      <vt:lpstr> ブラック </vt:lpstr>
      <vt:lpstr>数式</vt:lpstr>
      <vt:lpstr>PowerPoint プレゼンテーション</vt:lpstr>
      <vt:lpstr>PowerPoint プレゼンテーション</vt:lpstr>
      <vt:lpstr>You Tube　は　楽しい！</vt:lpstr>
      <vt:lpstr>You Tube　は　楽しい！　が</vt:lpstr>
      <vt:lpstr>You Tube　は　楽しい！　が</vt:lpstr>
      <vt:lpstr>「著作権」</vt:lpstr>
      <vt:lpstr>「著作権」</vt:lpstr>
      <vt:lpstr>著作権侵害　なにが悪い！</vt:lpstr>
      <vt:lpstr>著作権侵害　なにが悪い！</vt:lpstr>
      <vt:lpstr>著作権侵害　なにが悪い！</vt:lpstr>
      <vt:lpstr>著作権侵害　なにが悪い！</vt:lpstr>
      <vt:lpstr>著作権侵害　なにが悪い！</vt:lpstr>
      <vt:lpstr>著作権侵害　なにが悪い！</vt:lpstr>
      <vt:lpstr>著作権侵害　なにが悪い！</vt:lpstr>
      <vt:lpstr>著作権侵害　なにが悪い！</vt:lpstr>
      <vt:lpstr>著作権侵害　なにが悪い！</vt:lpstr>
      <vt:lpstr>著作権侵害　なにが悪い！</vt:lpstr>
      <vt:lpstr>目的</vt:lpstr>
      <vt:lpstr>目的</vt:lpstr>
      <vt:lpstr>モデル化</vt:lpstr>
      <vt:lpstr>モデル化</vt:lpstr>
      <vt:lpstr>モデル化</vt:lpstr>
      <vt:lpstr>モデル化</vt:lpstr>
      <vt:lpstr>結果</vt:lpstr>
      <vt:lpstr>結果</vt:lpstr>
      <vt:lpstr>結果</vt:lpstr>
      <vt:lpstr>結果</vt:lpstr>
      <vt:lpstr>結果</vt:lpstr>
      <vt:lpstr>結論</vt:lpstr>
      <vt:lpstr>まとめ</vt:lpstr>
      <vt:lpstr>PowerPoint プレゼンテーション</vt:lpstr>
    </vt:vector>
  </TitlesOfParts>
  <Company>東京工業大学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鐵 紘由紀</dc:creator>
  <cp:lastModifiedBy>鐵 紘由紀</cp:lastModifiedBy>
  <cp:revision>48</cp:revision>
  <dcterms:created xsi:type="dcterms:W3CDTF">2011-11-15T22:38:49Z</dcterms:created>
  <dcterms:modified xsi:type="dcterms:W3CDTF">2011-11-18T02:35:34Z</dcterms:modified>
</cp:coreProperties>
</file>