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FF"/>
    <a:srgbClr val="FF8000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89" autoAdjust="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7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image" Target="../media/image2.emf"/><Relationship Id="rId3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11/11/18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11/11/18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11/11/18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11/11/18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11/11/18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11/11/18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2.e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 smtClean="0"/>
              <a:t>学生同士の相互作用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000000"/>
                </a:solidFill>
              </a:rPr>
              <a:t>数値地球惑星科学</a:t>
            </a:r>
            <a:endParaRPr kumimoji="1" lang="en-US" altLang="ja-JP" dirty="0">
              <a:solidFill>
                <a:srgbClr val="000000"/>
              </a:solidFill>
            </a:endParaRPr>
          </a:p>
          <a:p>
            <a:r>
              <a:rPr kumimoji="1" lang="en-US" altLang="ja-JP" dirty="0" smtClean="0">
                <a:solidFill>
                  <a:srgbClr val="000000"/>
                </a:solidFill>
              </a:rPr>
              <a:t>TA</a:t>
            </a:r>
            <a:r>
              <a:rPr kumimoji="1" lang="ja-JP" altLang="en-US" dirty="0" smtClean="0">
                <a:solidFill>
                  <a:srgbClr val="000000"/>
                </a:solidFill>
              </a:rPr>
              <a:t>サンプル（山崎）</a:t>
            </a:r>
            <a:endParaRPr kumimoji="1" lang="en-US" altLang="ja-JP" dirty="0" smtClean="0">
              <a:solidFill>
                <a:srgbClr val="000000"/>
              </a:solidFill>
            </a:endParaRPr>
          </a:p>
          <a:p>
            <a:r>
              <a:rPr kumimoji="1" lang="en-US" altLang="ja-JP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2011.11.18</a:t>
            </a:r>
            <a:endParaRPr kumimoji="1" lang="ja-JP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817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 smtClean="0"/>
              <a:t>２人の学生が研究中</a:t>
            </a:r>
            <a:r>
              <a:rPr kumimoji="1" lang="en-US" altLang="ja-JP" dirty="0" smtClean="0"/>
              <a:t>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754649"/>
            <a:ext cx="8229600" cy="2449817"/>
          </a:xfrm>
        </p:spPr>
        <p:txBody>
          <a:bodyPr/>
          <a:lstStyle/>
          <a:p>
            <a:r>
              <a:rPr kumimoji="1" lang="ja-JP" altLang="en-US" dirty="0" smtClean="0"/>
              <a:t>もう片方の進捗が気になっちゃう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ja-JP" dirty="0"/>
              <a:t>　</a:t>
            </a: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→</a:t>
            </a:r>
            <a:r>
              <a:rPr kumimoji="1" lang="ja-JP" altLang="en-US" dirty="0" smtClean="0"/>
              <a:t>研究の進みに相互作用？</a:t>
            </a:r>
            <a:endParaRPr kumimoji="1" lang="en-US" altLang="ja-JP" dirty="0" smtClean="0"/>
          </a:p>
          <a:p>
            <a:r>
              <a:rPr kumimoji="1" lang="ja-JP" altLang="en-US" dirty="0" smtClean="0"/>
              <a:t>どんな学生同士だとどんな相互作用をするのか？</a:t>
            </a:r>
            <a:endParaRPr kumimoji="1" lang="en-US" altLang="ja-JP" dirty="0" smtClean="0"/>
          </a:p>
        </p:txBody>
      </p:sp>
      <p:sp>
        <p:nvSpPr>
          <p:cNvPr id="4" name="角丸四角形 3"/>
          <p:cNvSpPr/>
          <p:nvPr/>
        </p:nvSpPr>
        <p:spPr>
          <a:xfrm>
            <a:off x="1502163" y="4389407"/>
            <a:ext cx="6333432" cy="1681787"/>
          </a:xfrm>
          <a:prstGeom prst="roundRect">
            <a:avLst/>
          </a:prstGeom>
          <a:solidFill>
            <a:schemeClr val="bg1"/>
          </a:solidFill>
          <a:ln w="57150" cmpd="sng">
            <a:solidFill>
              <a:srgbClr val="CCFF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モデル化して</a:t>
            </a:r>
            <a:endParaRPr kumimoji="1" lang="en-US" altLang="ja-JP" sz="32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色々な場合を考えてみよう！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326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 smtClean="0"/>
              <a:t>数値モデル</a:t>
            </a:r>
            <a:endParaRPr kumimoji="1" lang="ja-JP" altLang="en-US" dirty="0"/>
          </a:p>
        </p:txBody>
      </p:sp>
      <p:sp>
        <p:nvSpPr>
          <p:cNvPr id="11" name="角丸四角形 10"/>
          <p:cNvSpPr/>
          <p:nvPr/>
        </p:nvSpPr>
        <p:spPr>
          <a:xfrm>
            <a:off x="738042" y="2098945"/>
            <a:ext cx="5972993" cy="225374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514395"/>
            <a:ext cx="8229600" cy="4525963"/>
          </a:xfrm>
        </p:spPr>
        <p:txBody>
          <a:bodyPr/>
          <a:lstStyle/>
          <a:p>
            <a:r>
              <a:rPr kumimoji="1" lang="ja-JP" altLang="en-US" dirty="0" smtClean="0"/>
              <a:t>研究速度の方程式</a:t>
            </a:r>
            <a:endParaRPr kumimoji="1" lang="ja-JP" altLang="en-US" dirty="0"/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6621586"/>
              </p:ext>
            </p:extLst>
          </p:nvPr>
        </p:nvGraphicFramePr>
        <p:xfrm>
          <a:off x="2608263" y="2116138"/>
          <a:ext cx="3367087" cy="230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数式" r:id="rId3" imgW="1168400" imgH="800100" progId="Equation.3">
                  <p:embed/>
                </p:oleObj>
              </mc:Choice>
              <mc:Fallback>
                <p:oleObj name="数式" r:id="rId3" imgW="1168400" imgH="800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08263" y="2116138"/>
                        <a:ext cx="3367087" cy="2305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055227" y="2432681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学生１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55226" y="3563262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学生２</a:t>
            </a:r>
            <a:endParaRPr kumimoji="1" lang="ja-JP" altLang="en-US" sz="2800" dirty="0"/>
          </a:p>
        </p:txBody>
      </p:sp>
      <p:sp>
        <p:nvSpPr>
          <p:cNvPr id="7" name="正方形/長方形 6"/>
          <p:cNvSpPr/>
          <p:nvPr/>
        </p:nvSpPr>
        <p:spPr>
          <a:xfrm>
            <a:off x="2952168" y="2133267"/>
            <a:ext cx="480586" cy="543863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969332" y="3288686"/>
            <a:ext cx="480586" cy="543863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5318696" y="2422359"/>
            <a:ext cx="480586" cy="543863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5475242" y="3577778"/>
            <a:ext cx="480586" cy="543863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886942" y="2384342"/>
            <a:ext cx="16311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研究量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 W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808282" y="2452487"/>
            <a:ext cx="480586" cy="543863"/>
          </a:xfrm>
          <a:prstGeom prst="rect">
            <a:avLst/>
          </a:prstGeom>
          <a:noFill/>
          <a:ln w="28575" cmpd="sng">
            <a:solidFill>
              <a:srgbClr val="FF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3874862" y="3583064"/>
            <a:ext cx="480586" cy="543863"/>
          </a:xfrm>
          <a:prstGeom prst="rect">
            <a:avLst/>
          </a:prstGeom>
          <a:noFill/>
          <a:ln w="28575" cmpd="sng">
            <a:solidFill>
              <a:srgbClr val="FF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4544249" y="2435326"/>
            <a:ext cx="480586" cy="543863"/>
          </a:xfrm>
          <a:prstGeom prst="rect">
            <a:avLst/>
          </a:prstGeom>
          <a:noFill/>
          <a:ln w="28575" cmpd="sng">
            <a:solidFill>
              <a:srgbClr val="008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4645157" y="3600225"/>
            <a:ext cx="480586" cy="543863"/>
          </a:xfrm>
          <a:prstGeom prst="rect">
            <a:avLst/>
          </a:prstGeom>
          <a:noFill/>
          <a:ln w="28575" cmpd="sng">
            <a:solidFill>
              <a:srgbClr val="008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867702" y="2971898"/>
            <a:ext cx="22423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8000"/>
                </a:solidFill>
              </a:rPr>
              <a:t>効率</a:t>
            </a:r>
            <a:r>
              <a:rPr kumimoji="1" lang="en-US" altLang="ja-JP" sz="2800" dirty="0" smtClean="0">
                <a:solidFill>
                  <a:srgbClr val="FF8000"/>
                </a:solidFill>
              </a:rPr>
              <a:t> E </a:t>
            </a:r>
            <a:r>
              <a:rPr kumimoji="1" lang="en-US" altLang="ja-JP" sz="2800" dirty="0" smtClean="0"/>
              <a:t>:const.</a:t>
            </a:r>
            <a:endParaRPr kumimoji="1" lang="ja-JP" altLang="en-US" sz="2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865626" y="3578874"/>
            <a:ext cx="11680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0080FF"/>
                </a:solidFill>
              </a:rPr>
              <a:t>体力</a:t>
            </a:r>
            <a:r>
              <a:rPr kumimoji="1" lang="en-US" altLang="ja-JP" sz="2800" dirty="0" smtClean="0">
                <a:solidFill>
                  <a:srgbClr val="0080FF"/>
                </a:solidFill>
              </a:rPr>
              <a:t> V</a:t>
            </a:r>
            <a:endParaRPr kumimoji="1" lang="ja-JP" altLang="en-US" sz="2800" dirty="0">
              <a:solidFill>
                <a:srgbClr val="0080FF"/>
              </a:solidFill>
            </a:endParaRPr>
          </a:p>
        </p:txBody>
      </p:sp>
      <p:sp>
        <p:nvSpPr>
          <p:cNvPr id="35" name="雲形吹き出し 34"/>
          <p:cNvSpPr/>
          <p:nvPr/>
        </p:nvSpPr>
        <p:spPr>
          <a:xfrm>
            <a:off x="2025325" y="4412565"/>
            <a:ext cx="5149132" cy="1618716"/>
          </a:xfrm>
          <a:prstGeom prst="cloudCallout">
            <a:avLst>
              <a:gd name="adj1" fmla="val 46946"/>
              <a:gd name="adj2" fmla="val -6309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20" name="オブジェクト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2501513"/>
              </p:ext>
            </p:extLst>
          </p:nvPr>
        </p:nvGraphicFramePr>
        <p:xfrm>
          <a:off x="3279421" y="4719779"/>
          <a:ext cx="2087563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数式" r:id="rId5" imgW="762000" imgH="215900" progId="Equation.3">
                  <p:embed/>
                </p:oleObj>
              </mc:Choice>
              <mc:Fallback>
                <p:oleObj name="数式" r:id="rId5" imgW="7620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79421" y="4719779"/>
                        <a:ext cx="2087563" cy="592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テキスト ボックス 20"/>
          <p:cNvSpPr txBox="1"/>
          <p:nvPr/>
        </p:nvSpPr>
        <p:spPr>
          <a:xfrm>
            <a:off x="4588736" y="5329361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404040"/>
                </a:solidFill>
              </a:rPr>
              <a:t>体力減少率</a:t>
            </a:r>
            <a:endParaRPr kumimoji="1" lang="ja-JP" altLang="en-US" sz="2400" dirty="0">
              <a:solidFill>
                <a:srgbClr val="404040"/>
              </a:solidFill>
            </a:endParaRPr>
          </a:p>
        </p:txBody>
      </p:sp>
      <p:cxnSp>
        <p:nvCxnSpPr>
          <p:cNvPr id="23" name="直線コネクタ 22"/>
          <p:cNvCxnSpPr/>
          <p:nvPr/>
        </p:nvCxnSpPr>
        <p:spPr>
          <a:xfrm>
            <a:off x="4803938" y="5225932"/>
            <a:ext cx="257458" cy="0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3432754" y="6107015"/>
            <a:ext cx="35759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になると体力回復</a:t>
            </a:r>
            <a:endParaRPr kumimoji="1" lang="ja-JP" altLang="en-US" sz="2800" dirty="0"/>
          </a:p>
        </p:txBody>
      </p:sp>
      <p:graphicFrame>
        <p:nvGraphicFramePr>
          <p:cNvPr id="29" name="オブジェクト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8258685"/>
              </p:ext>
            </p:extLst>
          </p:nvPr>
        </p:nvGraphicFramePr>
        <p:xfrm>
          <a:off x="1833145" y="6085710"/>
          <a:ext cx="1550235" cy="5989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" name="数式" r:id="rId7" imgW="558800" imgH="215900" progId="Equation.3">
                  <p:embed/>
                </p:oleObj>
              </mc:Choice>
              <mc:Fallback>
                <p:oleObj name="数式" r:id="rId7" imgW="5588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33145" y="6085710"/>
                        <a:ext cx="1550235" cy="5989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0" name="直線コネクタ 29"/>
          <p:cNvCxnSpPr/>
          <p:nvPr/>
        </p:nvCxnSpPr>
        <p:spPr>
          <a:xfrm flipV="1">
            <a:off x="3997243" y="5243093"/>
            <a:ext cx="505673" cy="17161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3105483" y="5329015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基礎体力</a:t>
            </a:r>
            <a:endParaRPr kumimoji="1" lang="ja-JP" alt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877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/>
          <p:nvPr/>
        </p:nvSpPr>
        <p:spPr>
          <a:xfrm>
            <a:off x="326112" y="411866"/>
            <a:ext cx="8444576" cy="60235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454503" y="2625643"/>
            <a:ext cx="6327887" cy="19882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kumimoji="1" lang="ja-JP" altLang="en-US" sz="3200" dirty="0" smtClean="0">
                <a:solidFill>
                  <a:schemeClr val="bg1"/>
                </a:solidFill>
              </a:rPr>
              <a:t>片方の学生のパラメータを振る</a:t>
            </a:r>
            <a:endParaRPr kumimoji="1" lang="en-US" altLang="ja-JP" sz="3200" dirty="0" smtClean="0">
              <a:solidFill>
                <a:schemeClr val="bg1"/>
              </a:solidFill>
            </a:endParaRPr>
          </a:p>
          <a:p>
            <a:pPr algn="ctr">
              <a:lnSpc>
                <a:spcPct val="130000"/>
              </a:lnSpc>
            </a:pPr>
            <a:r>
              <a:rPr kumimoji="1" lang="en-US" altLang="ja-JP" sz="3200" dirty="0" smtClean="0">
                <a:solidFill>
                  <a:schemeClr val="bg1"/>
                </a:solidFill>
              </a:rPr>
              <a:t>→</a:t>
            </a:r>
            <a:r>
              <a:rPr kumimoji="1" lang="ja-JP" altLang="en-US" sz="3200" dirty="0" smtClean="0">
                <a:solidFill>
                  <a:schemeClr val="bg1"/>
                </a:solidFill>
              </a:rPr>
              <a:t>もう片方にどのような影響？？</a:t>
            </a:r>
            <a:endParaRPr kumimoji="1" lang="en-US" altLang="ja-JP" sz="3200" dirty="0" smtClean="0">
              <a:solidFill>
                <a:schemeClr val="bg1"/>
              </a:solidFill>
            </a:endParaRPr>
          </a:p>
          <a:p>
            <a:pPr algn="ctr">
              <a:lnSpc>
                <a:spcPct val="130000"/>
              </a:lnSpc>
            </a:pPr>
            <a:r>
              <a:rPr kumimoji="1" lang="ja-JP" altLang="en-US" sz="3200" dirty="0" smtClean="0">
                <a:solidFill>
                  <a:srgbClr val="FFFF00"/>
                </a:solidFill>
              </a:rPr>
              <a:t>数値計算スタート！</a:t>
            </a:r>
            <a:endParaRPr kumimoji="1" lang="ja-JP" alt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959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その１：同じような学生（基本）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131339" y="6169638"/>
            <a:ext cx="30321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latin typeface="+mn-ea"/>
              </a:rPr>
              <a:t>W=3 </a:t>
            </a:r>
            <a:r>
              <a:rPr kumimoji="1" lang="ja-JP" altLang="en-US" sz="2800" dirty="0" smtClean="0">
                <a:latin typeface="+mn-ea"/>
              </a:rPr>
              <a:t>のとき</a:t>
            </a:r>
            <a:r>
              <a:rPr kumimoji="1" lang="en-US" altLang="ja-JP" sz="2800" dirty="0" smtClean="0">
                <a:latin typeface="+mn-ea"/>
              </a:rPr>
              <a:t> </a:t>
            </a:r>
            <a:r>
              <a:rPr kumimoji="1" lang="en-US" altLang="ja-JP" sz="2800" dirty="0" smtClean="0">
                <a:solidFill>
                  <a:srgbClr val="FF0000"/>
                </a:solidFill>
                <a:latin typeface="+mn-ea"/>
              </a:rPr>
              <a:t>t=</a:t>
            </a:r>
            <a:r>
              <a:rPr kumimoji="1" lang="en-US" altLang="ja-JP" sz="2800" dirty="0" smtClean="0">
                <a:solidFill>
                  <a:srgbClr val="FF0000"/>
                </a:solidFill>
                <a:latin typeface="+mn-ea"/>
              </a:rPr>
              <a:t>3</a:t>
            </a:r>
            <a:endParaRPr kumimoji="1" lang="ja-JP" altLang="en-US" sz="2800" dirty="0">
              <a:solidFill>
                <a:srgbClr val="FF0000"/>
              </a:solidFill>
              <a:latin typeface="+mn-ea"/>
            </a:endParaRPr>
          </a:p>
        </p:txBody>
      </p:sp>
      <p:pic>
        <p:nvPicPr>
          <p:cNvPr id="3" name="図 2" descr="data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944" y="1453414"/>
            <a:ext cx="6336000" cy="47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617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 smtClean="0"/>
              <a:t>その２：片方の</a:t>
            </a:r>
            <a:r>
              <a:rPr kumimoji="1" lang="ja-JP" altLang="en-US" dirty="0" smtClean="0">
                <a:solidFill>
                  <a:srgbClr val="FFFF00"/>
                </a:solidFill>
              </a:rPr>
              <a:t>効率</a:t>
            </a:r>
            <a:r>
              <a:rPr kumimoji="1" lang="ja-JP" altLang="en-US" dirty="0" smtClean="0"/>
              <a:t>が</a:t>
            </a:r>
            <a:r>
              <a:rPr kumimoji="1" lang="en-US" altLang="ja-JP" dirty="0">
                <a:latin typeface="+mj-ea"/>
              </a:rPr>
              <a:t>2</a:t>
            </a:r>
            <a:r>
              <a:rPr kumimoji="1" lang="ja-JP" altLang="en-US" dirty="0" smtClean="0"/>
              <a:t>倍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431214" y="1807555"/>
            <a:ext cx="1586280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0000FF"/>
                </a:solidFill>
              </a:rPr>
              <a:t>青</a:t>
            </a:r>
            <a:r>
              <a:rPr kumimoji="1" lang="ja-JP" altLang="en-US" sz="2400" dirty="0" smtClean="0"/>
              <a:t>：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効率</a:t>
            </a:r>
            <a:r>
              <a:rPr kumimoji="1" lang="en-US" altLang="ja-JP" sz="2400" dirty="0" smtClean="0">
                <a:latin typeface="+mn-ea"/>
              </a:rPr>
              <a:t>1.5</a:t>
            </a:r>
            <a:r>
              <a:rPr kumimoji="1" lang="ja-JP" altLang="en-US" sz="2400" dirty="0" smtClean="0"/>
              <a:t>倍</a:t>
            </a:r>
            <a:endParaRPr kumimoji="1" lang="ja-JP" altLang="en-US" sz="2400" dirty="0"/>
          </a:p>
        </p:txBody>
      </p:sp>
      <p:pic>
        <p:nvPicPr>
          <p:cNvPr id="3" name="図 2" descr="data2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126" y="1453414"/>
            <a:ext cx="6336000" cy="4752000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3131339" y="6169638"/>
            <a:ext cx="45973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latin typeface="+mn-ea"/>
              </a:rPr>
              <a:t>W=3 </a:t>
            </a:r>
            <a:r>
              <a:rPr kumimoji="1" lang="ja-JP" altLang="en-US" sz="2800" dirty="0" smtClean="0">
                <a:latin typeface="+mn-ea"/>
              </a:rPr>
              <a:t>のとき</a:t>
            </a:r>
            <a:r>
              <a:rPr kumimoji="1" lang="en-US" altLang="ja-JP" sz="2800" dirty="0" smtClean="0">
                <a:latin typeface="+mn-ea"/>
              </a:rPr>
              <a:t> </a:t>
            </a:r>
            <a:r>
              <a:rPr kumimoji="1" lang="en-US" altLang="ja-JP" sz="2800" dirty="0" smtClean="0">
                <a:solidFill>
                  <a:srgbClr val="FF0000"/>
                </a:solidFill>
                <a:latin typeface="+mn-ea"/>
              </a:rPr>
              <a:t>t</a:t>
            </a:r>
            <a:r>
              <a:rPr kumimoji="1" lang="en-US" altLang="ja-JP" sz="2800" dirty="0" smtClean="0">
                <a:solidFill>
                  <a:srgbClr val="FF0000"/>
                </a:solidFill>
                <a:latin typeface="+mn-ea"/>
              </a:rPr>
              <a:t>=</a:t>
            </a:r>
            <a:r>
              <a:rPr kumimoji="1" lang="en-US" altLang="ja-JP" sz="2800" dirty="0" smtClean="0">
                <a:solidFill>
                  <a:srgbClr val="FF0000"/>
                </a:solidFill>
                <a:latin typeface="+mn-ea"/>
              </a:rPr>
              <a:t>2.2 </a:t>
            </a:r>
            <a:r>
              <a:rPr kumimoji="1" lang="en-US" altLang="ja-JP" sz="2800" dirty="0" smtClean="0">
                <a:solidFill>
                  <a:srgbClr val="000000"/>
                </a:solidFill>
                <a:latin typeface="+mn-ea"/>
              </a:rPr>
              <a:t>(</a:t>
            </a:r>
            <a:r>
              <a:rPr kumimoji="1" lang="ja-JP" altLang="en-US" sz="2800" dirty="0" smtClean="0">
                <a:solidFill>
                  <a:srgbClr val="000000"/>
                </a:solidFill>
                <a:latin typeface="+mn-ea"/>
              </a:rPr>
              <a:t>基本</a:t>
            </a:r>
            <a:r>
              <a:rPr kumimoji="1" lang="en-US" altLang="ja-JP" sz="2800" dirty="0" smtClean="0">
                <a:solidFill>
                  <a:srgbClr val="000000"/>
                </a:solidFill>
                <a:latin typeface="+mn-ea"/>
              </a:rPr>
              <a:t>3)</a:t>
            </a:r>
            <a:endParaRPr kumimoji="1" lang="ja-JP" altLang="en-US" sz="2800" dirty="0">
              <a:solidFill>
                <a:srgbClr val="00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54469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kumimoji="1" lang="ja-JP" altLang="en-US" dirty="0" smtClean="0"/>
              <a:t>その２：片方の</a:t>
            </a:r>
            <a:r>
              <a:rPr kumimoji="1" lang="ja-JP" altLang="en-US" dirty="0" smtClean="0">
                <a:solidFill>
                  <a:srgbClr val="FFFF00"/>
                </a:solidFill>
              </a:rPr>
              <a:t>体力</a:t>
            </a:r>
            <a:r>
              <a:rPr kumimoji="1" lang="ja-JP" altLang="en-US" dirty="0" smtClean="0"/>
              <a:t>が</a:t>
            </a:r>
            <a:r>
              <a:rPr kumimoji="1" lang="en-US" altLang="ja-JP" dirty="0">
                <a:latin typeface="+mj-ea"/>
              </a:rPr>
              <a:t>2</a:t>
            </a:r>
            <a:r>
              <a:rPr kumimoji="1" lang="ja-JP" altLang="en-US" dirty="0" smtClean="0"/>
              <a:t>倍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431214" y="1807555"/>
            <a:ext cx="1586280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0000FF"/>
                </a:solidFill>
              </a:rPr>
              <a:t>青</a:t>
            </a:r>
            <a:r>
              <a:rPr kumimoji="1" lang="ja-JP" altLang="en-US" sz="2400" dirty="0" smtClean="0"/>
              <a:t>：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体力</a:t>
            </a:r>
            <a:r>
              <a:rPr kumimoji="1" lang="en-US" altLang="ja-JP" sz="2400" dirty="0" smtClean="0">
                <a:latin typeface="+mn-ea"/>
              </a:rPr>
              <a:t>1.5</a:t>
            </a:r>
            <a:r>
              <a:rPr kumimoji="1" lang="ja-JP" altLang="en-US" sz="2400" dirty="0" smtClean="0"/>
              <a:t>倍</a:t>
            </a:r>
            <a:endParaRPr kumimoji="1" lang="ja-JP" altLang="en-US" sz="2400" dirty="0"/>
          </a:p>
        </p:txBody>
      </p:sp>
      <p:pic>
        <p:nvPicPr>
          <p:cNvPr id="3" name="図 2" descr="data3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002" y="1453414"/>
            <a:ext cx="6336000" cy="4752000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3131339" y="6169638"/>
            <a:ext cx="45973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latin typeface="+mn-ea"/>
              </a:rPr>
              <a:t>W=3 </a:t>
            </a:r>
            <a:r>
              <a:rPr kumimoji="1" lang="ja-JP" altLang="en-US" sz="2800" dirty="0" smtClean="0">
                <a:latin typeface="+mn-ea"/>
              </a:rPr>
              <a:t>のとき</a:t>
            </a:r>
            <a:r>
              <a:rPr kumimoji="1" lang="en-US" altLang="ja-JP" sz="2800" dirty="0" smtClean="0">
                <a:latin typeface="+mn-ea"/>
              </a:rPr>
              <a:t> </a:t>
            </a:r>
            <a:r>
              <a:rPr kumimoji="1" lang="en-US" altLang="ja-JP" sz="2800" dirty="0" smtClean="0">
                <a:solidFill>
                  <a:srgbClr val="FF0000"/>
                </a:solidFill>
                <a:latin typeface="+mn-ea"/>
              </a:rPr>
              <a:t>t</a:t>
            </a:r>
            <a:r>
              <a:rPr kumimoji="1" lang="en-US" altLang="ja-JP" sz="2800" dirty="0" smtClean="0">
                <a:solidFill>
                  <a:srgbClr val="FF0000"/>
                </a:solidFill>
                <a:latin typeface="+mn-ea"/>
              </a:rPr>
              <a:t>=</a:t>
            </a:r>
            <a:r>
              <a:rPr kumimoji="1" lang="en-US" altLang="ja-JP" sz="2800" dirty="0" smtClean="0">
                <a:solidFill>
                  <a:srgbClr val="FF0000"/>
                </a:solidFill>
                <a:latin typeface="+mn-ea"/>
              </a:rPr>
              <a:t>2.2 </a:t>
            </a:r>
            <a:r>
              <a:rPr kumimoji="1" lang="en-US" altLang="ja-JP" sz="2800" dirty="0" smtClean="0">
                <a:solidFill>
                  <a:srgbClr val="000000"/>
                </a:solidFill>
                <a:latin typeface="+mn-ea"/>
              </a:rPr>
              <a:t>(</a:t>
            </a:r>
            <a:r>
              <a:rPr kumimoji="1" lang="ja-JP" altLang="en-US" sz="2800" dirty="0" smtClean="0">
                <a:solidFill>
                  <a:srgbClr val="000000"/>
                </a:solidFill>
                <a:latin typeface="+mn-ea"/>
              </a:rPr>
              <a:t>基本</a:t>
            </a:r>
            <a:r>
              <a:rPr kumimoji="1" lang="en-US" altLang="ja-JP" sz="2800" dirty="0" smtClean="0">
                <a:solidFill>
                  <a:srgbClr val="000000"/>
                </a:solidFill>
                <a:latin typeface="+mn-ea"/>
              </a:rPr>
              <a:t>3)</a:t>
            </a:r>
            <a:endParaRPr kumimoji="1" lang="ja-JP" altLang="en-US" sz="2800" dirty="0">
              <a:solidFill>
                <a:srgbClr val="00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46931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kumimoji="1" lang="ja-JP" altLang="en-US" dirty="0" smtClean="0"/>
              <a:t>その２：片方の</a:t>
            </a:r>
            <a:r>
              <a:rPr kumimoji="1" lang="ja-JP" altLang="en-US" dirty="0" smtClean="0">
                <a:solidFill>
                  <a:srgbClr val="FFFF00"/>
                </a:solidFill>
              </a:rPr>
              <a:t>体力</a:t>
            </a:r>
            <a:r>
              <a:rPr kumimoji="1" lang="ja-JP" altLang="en-US" dirty="0" smtClean="0"/>
              <a:t>が</a:t>
            </a:r>
            <a:r>
              <a:rPr kumimoji="1" lang="en-US" altLang="ja-JP" dirty="0">
                <a:latin typeface="+mj-ea"/>
              </a:rPr>
              <a:t>2</a:t>
            </a:r>
            <a:r>
              <a:rPr kumimoji="1" lang="ja-JP" altLang="en-US" dirty="0" smtClean="0"/>
              <a:t>倍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431214" y="1807555"/>
            <a:ext cx="1586280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0000FF"/>
                </a:solidFill>
              </a:rPr>
              <a:t>青</a:t>
            </a:r>
            <a:r>
              <a:rPr kumimoji="1" lang="ja-JP" altLang="en-US" sz="2400" dirty="0" smtClean="0"/>
              <a:t>：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体力</a:t>
            </a:r>
            <a:r>
              <a:rPr kumimoji="1" lang="en-US" altLang="ja-JP" sz="2400" dirty="0">
                <a:latin typeface="+mn-ea"/>
              </a:rPr>
              <a:t>0</a:t>
            </a:r>
            <a:r>
              <a:rPr kumimoji="1" lang="en-US" altLang="ja-JP" sz="2400" dirty="0" smtClean="0">
                <a:latin typeface="+mn-ea"/>
              </a:rPr>
              <a:t>.5</a:t>
            </a:r>
            <a:r>
              <a:rPr kumimoji="1" lang="ja-JP" altLang="en-US" sz="2400" dirty="0" smtClean="0"/>
              <a:t>倍</a:t>
            </a:r>
            <a:endParaRPr kumimoji="1" lang="ja-JP" altLang="en-US" sz="2400" dirty="0"/>
          </a:p>
        </p:txBody>
      </p:sp>
      <p:pic>
        <p:nvPicPr>
          <p:cNvPr id="3" name="図 2" descr="data4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830" y="1453414"/>
            <a:ext cx="6336000" cy="4752000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3131339" y="6169638"/>
            <a:ext cx="42766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latin typeface="+mn-ea"/>
              </a:rPr>
              <a:t>W=3 </a:t>
            </a:r>
            <a:r>
              <a:rPr kumimoji="1" lang="ja-JP" altLang="en-US" sz="2800" dirty="0" smtClean="0">
                <a:latin typeface="+mn-ea"/>
              </a:rPr>
              <a:t>のとき</a:t>
            </a:r>
            <a:r>
              <a:rPr kumimoji="1" lang="en-US" altLang="ja-JP" sz="2800" dirty="0" smtClean="0">
                <a:latin typeface="+mn-ea"/>
              </a:rPr>
              <a:t> </a:t>
            </a:r>
            <a:r>
              <a:rPr kumimoji="1" lang="en-US" altLang="ja-JP" sz="2800" dirty="0" smtClean="0">
                <a:solidFill>
                  <a:srgbClr val="FF0000"/>
                </a:solidFill>
                <a:latin typeface="+mn-ea"/>
              </a:rPr>
              <a:t>t</a:t>
            </a:r>
            <a:r>
              <a:rPr kumimoji="1" lang="en-US" altLang="ja-JP" sz="2800" dirty="0" smtClean="0">
                <a:solidFill>
                  <a:srgbClr val="FF0000"/>
                </a:solidFill>
                <a:latin typeface="+mn-ea"/>
              </a:rPr>
              <a:t>=</a:t>
            </a:r>
            <a:r>
              <a:rPr kumimoji="1" lang="en-US" altLang="ja-JP" sz="2800" dirty="0">
                <a:solidFill>
                  <a:srgbClr val="FF0000"/>
                </a:solidFill>
                <a:latin typeface="+mn-ea"/>
              </a:rPr>
              <a:t>4</a:t>
            </a:r>
            <a:r>
              <a:rPr kumimoji="1" lang="en-US" altLang="ja-JP" sz="2800" dirty="0" smtClean="0">
                <a:solidFill>
                  <a:srgbClr val="FF0000"/>
                </a:solidFill>
                <a:latin typeface="+mn-ea"/>
              </a:rPr>
              <a:t> </a:t>
            </a:r>
            <a:r>
              <a:rPr kumimoji="1" lang="en-US" altLang="ja-JP" sz="2800" dirty="0" smtClean="0">
                <a:solidFill>
                  <a:srgbClr val="000000"/>
                </a:solidFill>
                <a:latin typeface="+mn-ea"/>
              </a:rPr>
              <a:t>(</a:t>
            </a:r>
            <a:r>
              <a:rPr kumimoji="1" lang="ja-JP" altLang="en-US" sz="2800" dirty="0" smtClean="0">
                <a:solidFill>
                  <a:srgbClr val="000000"/>
                </a:solidFill>
                <a:latin typeface="+mn-ea"/>
              </a:rPr>
              <a:t>基本</a:t>
            </a:r>
            <a:r>
              <a:rPr kumimoji="1" lang="en-US" altLang="ja-JP" sz="2800" dirty="0" smtClean="0">
                <a:solidFill>
                  <a:srgbClr val="000000"/>
                </a:solidFill>
                <a:latin typeface="+mn-ea"/>
              </a:rPr>
              <a:t>3)</a:t>
            </a:r>
            <a:endParaRPr kumimoji="1" lang="ja-JP" altLang="en-US" sz="2800" dirty="0">
              <a:solidFill>
                <a:srgbClr val="00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35972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 smtClean="0"/>
              <a:t>結論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kumimoji="1" lang="ja-JP" altLang="en-US" dirty="0" smtClean="0"/>
              <a:t>頑張っている学生と切磋琢磨すると良い</a:t>
            </a:r>
            <a:r>
              <a:rPr kumimoji="1" lang="ja-JP" altLang="en-US" dirty="0" smtClean="0"/>
              <a:t>！</a:t>
            </a:r>
            <a:endParaRPr kumimoji="1" lang="en-US" altLang="ja-JP" dirty="0"/>
          </a:p>
          <a:p>
            <a:r>
              <a:rPr kumimoji="1" lang="ja-JP" altLang="en-US" dirty="0" smtClean="0"/>
              <a:t>モデル依存性が強い</a:t>
            </a:r>
            <a:r>
              <a:rPr kumimoji="1" lang="en-US" altLang="ja-JP" dirty="0" smtClean="0"/>
              <a:t>…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さらに検討できること</a:t>
            </a:r>
            <a:r>
              <a:rPr kumimoji="1" lang="en-US" altLang="ja-JP" dirty="0" smtClean="0"/>
              <a:t>】</a:t>
            </a:r>
          </a:p>
          <a:p>
            <a:r>
              <a:rPr kumimoji="1" lang="ja-JP" altLang="en-US" dirty="0" smtClean="0"/>
              <a:t>両方の学生のパラメータを変えると？</a:t>
            </a:r>
            <a:endParaRPr kumimoji="1" lang="en-US" altLang="ja-JP" dirty="0" smtClean="0"/>
          </a:p>
          <a:p>
            <a:r>
              <a:rPr kumimoji="1" lang="ja-JP" altLang="en-US" dirty="0" smtClean="0"/>
              <a:t>相互作用の効き方を強くしたり弱くしたり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ja-JP" dirty="0"/>
              <a:t>　</a:t>
            </a:r>
            <a:r>
              <a:rPr kumimoji="1" lang="ja-JP" altLang="en-US" dirty="0" smtClean="0"/>
              <a:t>するとどうなるか？？　など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650109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トワイライト">
      <a:maj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940</TotalTime>
  <Words>222</Words>
  <Application>Microsoft Macintosh PowerPoint</Application>
  <PresentationFormat>画面に合わせる (4:3)</PresentationFormat>
  <Paragraphs>45</Paragraphs>
  <Slides>9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1" baseType="lpstr">
      <vt:lpstr>Office Theme</vt:lpstr>
      <vt:lpstr>数式</vt:lpstr>
      <vt:lpstr>学生同士の相互作用</vt:lpstr>
      <vt:lpstr>２人の学生が研究中…</vt:lpstr>
      <vt:lpstr>数値モデル</vt:lpstr>
      <vt:lpstr>PowerPoint プレゼンテーション</vt:lpstr>
      <vt:lpstr>その１：同じような学生（基本）</vt:lpstr>
      <vt:lpstr>その２：片方の効率が2倍</vt:lpstr>
      <vt:lpstr>その２：片方の体力が2倍</vt:lpstr>
      <vt:lpstr>その２：片方の体力が2倍</vt:lpstr>
      <vt:lpstr>結論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山崎 布美香</cp:lastModifiedBy>
  <cp:revision>57</cp:revision>
  <dcterms:created xsi:type="dcterms:W3CDTF">2010-04-12T23:12:02Z</dcterms:created>
  <dcterms:modified xsi:type="dcterms:W3CDTF">2011-11-18T04:09:05Z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