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pdf" ContentType="application/pdf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72" r:id="rId1"/>
  </p:sldMasterIdLst>
  <p:notesMasterIdLst>
    <p:notesMasterId r:id="rId13"/>
  </p:notesMasterIdLst>
  <p:sldIdLst>
    <p:sldId id="256" r:id="rId2"/>
    <p:sldId id="270" r:id="rId3"/>
    <p:sldId id="262" r:id="rId4"/>
    <p:sldId id="269" r:id="rId5"/>
    <p:sldId id="266" r:id="rId6"/>
    <p:sldId id="271" r:id="rId7"/>
    <p:sldId id="259" r:id="rId8"/>
    <p:sldId id="273" r:id="rId9"/>
    <p:sldId id="272" r:id="rId10"/>
    <p:sldId id="274" r:id="rId11"/>
    <p:sldId id="275" r:id="rId1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6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04320-37B3-B244-9532-055EDDD98019}" type="datetimeFigureOut">
              <a:rPr lang="ja-JP" altLang="en-US" smtClean="0"/>
              <a:pPr/>
              <a:t>11.11.18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2DA42F-381E-1F47-AAB5-157A3A18ACA8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/>
        </p:nvCxnSpPr>
        <p:spPr>
          <a:xfrm>
            <a:off x="687388" y="2517775"/>
            <a:ext cx="7772400" cy="1588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8086" y="147777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67908" y="3671863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 dirty="0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0C3BE6-D9A0-8B43-ADFF-25C8C61EF1C0}" type="datetimeFigureOut">
              <a:rPr lang="ja-JP" altLang="en-US" smtClean="0"/>
              <a:pPr/>
              <a:t>11.11.18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424556-665D-D54C-82EE-3AAA00A394D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0C3BE6-D9A0-8B43-ADFF-25C8C61EF1C0}" type="datetimeFigureOut">
              <a:rPr lang="ja-JP" altLang="en-US" smtClean="0"/>
              <a:pPr/>
              <a:t>11.11.18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424556-665D-D54C-82EE-3AAA00A394D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0C3BE6-D9A0-8B43-ADFF-25C8C61EF1C0}" type="datetimeFigureOut">
              <a:rPr lang="ja-JP" altLang="en-US" smtClean="0"/>
              <a:pPr/>
              <a:t>11.11.18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424556-665D-D54C-82EE-3AAA00A394D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/>
        </p:nvCxnSpPr>
        <p:spPr>
          <a:xfrm>
            <a:off x="457200" y="1177925"/>
            <a:ext cx="8229600" cy="1588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0C3BE6-D9A0-8B43-ADFF-25C8C61EF1C0}" type="datetimeFigureOut">
              <a:rPr lang="ja-JP" altLang="en-US" smtClean="0"/>
              <a:pPr/>
              <a:t>11.11.18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424556-665D-D54C-82EE-3AAA00A394D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>
            <a:endCxn id="16388" idx="3"/>
          </p:cNvCxnSpPr>
          <p:nvPr/>
        </p:nvCxnSpPr>
        <p:spPr>
          <a:xfrm>
            <a:off x="0" y="5080000"/>
            <a:ext cx="8494713" cy="793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0C3BE6-D9A0-8B43-ADFF-25C8C61EF1C0}" type="datetimeFigureOut">
              <a:rPr lang="ja-JP" altLang="en-US" smtClean="0"/>
              <a:pPr/>
              <a:t>11.11.18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424556-665D-D54C-82EE-3AAA00A394D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0C3BE6-D9A0-8B43-ADFF-25C8C61EF1C0}" type="datetimeFigureOut">
              <a:rPr lang="ja-JP" altLang="en-US" smtClean="0"/>
              <a:pPr/>
              <a:t>11.11.18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424556-665D-D54C-82EE-3AAA00A394D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0C3BE6-D9A0-8B43-ADFF-25C8C61EF1C0}" type="datetimeFigureOut">
              <a:rPr lang="ja-JP" altLang="en-US" smtClean="0"/>
              <a:pPr/>
              <a:t>11.11.18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424556-665D-D54C-82EE-3AAA00A394D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0C3BE6-D9A0-8B43-ADFF-25C8C61EF1C0}" type="datetimeFigureOut">
              <a:rPr lang="ja-JP" altLang="en-US" smtClean="0"/>
              <a:pPr/>
              <a:t>11.11.18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424556-665D-D54C-82EE-3AAA00A394D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0C3BE6-D9A0-8B43-ADFF-25C8C61EF1C0}" type="datetimeFigureOut">
              <a:rPr lang="ja-JP" altLang="en-US" smtClean="0"/>
              <a:pPr/>
              <a:t>11.11.18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424556-665D-D54C-82EE-3AAA00A394D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0C3BE6-D9A0-8B43-ADFF-25C8C61EF1C0}" type="datetimeFigureOut">
              <a:rPr lang="ja-JP" altLang="en-US" smtClean="0"/>
              <a:pPr/>
              <a:t>11.11.18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424556-665D-D54C-82EE-3AAA00A394D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0C3BE6-D9A0-8B43-ADFF-25C8C61EF1C0}" type="datetimeFigureOut">
              <a:rPr lang="ja-JP" altLang="en-US" smtClean="0"/>
              <a:pPr/>
              <a:t>11.11.18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424556-665D-D54C-82EE-3AAA00A394D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0A0C3BE6-D9A0-8B43-ADFF-25C8C61EF1C0}" type="datetimeFigureOut">
              <a:rPr lang="ja-JP" altLang="en-US" smtClean="0"/>
              <a:pPr/>
              <a:t>11.11.18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7424556-665D-D54C-82EE-3AAA00A394DF}" type="slidenum">
              <a:rPr lang="ja-JP" altLang="en-US" smtClean="0"/>
              <a:pPr/>
              <a:t>‹#›</a:t>
            </a:fld>
            <a:endParaRPr lang="ja-JP" altLang="en-US"/>
          </a:p>
        </p:txBody>
      </p:sp>
      <p:pic>
        <p:nvPicPr>
          <p:cNvPr id="1031" name="図 6" descr="back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4432300"/>
            <a:ext cx="28575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7.pdf"/><Relationship Id="rId5" Type="http://schemas.openxmlformats.org/officeDocument/2006/relationships/image" Target="../media/image9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d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df"/><Relationship Id="rId3" Type="http://schemas.openxmlformats.org/officeDocument/2006/relationships/image" Target="../media/image1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4000" dirty="0" smtClean="0"/>
              <a:t>人工衛星を他の天体に送る方法</a:t>
            </a:r>
            <a:endParaRPr lang="ja-JP" altLang="en-US" sz="4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67908" y="3942063"/>
            <a:ext cx="6400800" cy="1752600"/>
          </a:xfrm>
        </p:spPr>
        <p:txBody>
          <a:bodyPr/>
          <a:lstStyle/>
          <a:p>
            <a:r>
              <a:rPr lang="ja-JP" altLang="en-US" dirty="0" smtClean="0"/>
              <a:t>松本</a:t>
            </a:r>
            <a:r>
              <a:rPr lang="en-US" altLang="ja-JP" dirty="0" smtClean="0"/>
              <a:t> </a:t>
            </a:r>
            <a:r>
              <a:rPr lang="ja-JP" altLang="en-US" dirty="0" smtClean="0"/>
              <a:t>侑士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0795" y="1865154"/>
            <a:ext cx="4373880" cy="4876800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256" y="2169968"/>
            <a:ext cx="4777740" cy="53086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5448" y="2700828"/>
            <a:ext cx="2731770" cy="697230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4256" y="4108307"/>
            <a:ext cx="4541520" cy="449580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42826" y="4685392"/>
            <a:ext cx="2266950" cy="1162050"/>
          </a:xfrm>
          <a:prstGeom prst="rect">
            <a:avLst/>
          </a:prstGeom>
        </p:spPr>
      </p:pic>
      <p:sp>
        <p:nvSpPr>
          <p:cNvPr id="14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z="3200" dirty="0" smtClean="0"/>
              <a:t>付録：</a:t>
            </a:r>
            <a:r>
              <a:rPr lang="en-US" altLang="ja-JP" sz="3200" dirty="0" err="1" smtClean="0"/>
              <a:t>Runge-Kutta</a:t>
            </a:r>
            <a:r>
              <a:rPr lang="ja-JP" altLang="en-US" sz="3200" dirty="0" smtClean="0"/>
              <a:t>で解ける簡単な物理現象例</a:t>
            </a:r>
            <a:endParaRPr lang="ja-JP" altLang="en-US" sz="3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28600" y="1269551"/>
            <a:ext cx="81351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簡単</a:t>
            </a:r>
            <a:r>
              <a:rPr kumimoji="1" lang="en-US" altLang="ja-JP" sz="2400" dirty="0" smtClean="0"/>
              <a:t> </a:t>
            </a:r>
            <a:r>
              <a:rPr kumimoji="1" lang="ja-JP" altLang="en-US" sz="2400" dirty="0" smtClean="0"/>
              <a:t>：</a:t>
            </a:r>
            <a:r>
              <a:rPr lang="en-US" altLang="ja-JP" sz="2400" dirty="0" smtClean="0"/>
              <a:t> </a:t>
            </a:r>
            <a:r>
              <a:rPr kumimoji="1" lang="en-US" altLang="ja-JP" sz="2400" dirty="0" smtClean="0"/>
              <a:t>1. </a:t>
            </a:r>
            <a:r>
              <a:rPr kumimoji="1" lang="ja-JP" altLang="en-US" sz="2400" dirty="0" smtClean="0"/>
              <a:t>式が簡単</a:t>
            </a:r>
            <a:r>
              <a:rPr kumimoji="1" lang="en-US" altLang="ja-JP" sz="2400" dirty="0" smtClean="0"/>
              <a:t>  2. </a:t>
            </a:r>
            <a:r>
              <a:rPr kumimoji="1" lang="ja-JP" altLang="en-US" sz="2400" dirty="0" smtClean="0"/>
              <a:t>描像がシンプル</a:t>
            </a:r>
            <a:r>
              <a:rPr kumimoji="1" lang="en-US" altLang="ja-JP" sz="2400" dirty="0" smtClean="0"/>
              <a:t>(or</a:t>
            </a:r>
            <a:r>
              <a:rPr lang="en-US" altLang="ja-JP" sz="2400" dirty="0" smtClean="0"/>
              <a:t> 1</a:t>
            </a:r>
            <a:r>
              <a:rPr kumimoji="1" lang="ja-JP" altLang="en-US" sz="2400" dirty="0" smtClean="0"/>
              <a:t>つの物理で決まる</a:t>
            </a:r>
            <a:r>
              <a:rPr kumimoji="1" lang="en-US" altLang="ja-JP" sz="2400" dirty="0" smtClean="0"/>
              <a:t>)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022" y="1711986"/>
            <a:ext cx="8069580" cy="2026920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429022" y="3738906"/>
            <a:ext cx="330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n-ea"/>
              </a:rPr>
              <a:t>・</a:t>
            </a:r>
            <a:r>
              <a:rPr lang="en-US" altLang="ja-JP" sz="2800" dirty="0" smtClean="0">
                <a:latin typeface="+mn-ea"/>
              </a:rPr>
              <a:t> </a:t>
            </a:r>
            <a:r>
              <a:rPr lang="ja-JP" altLang="en-US" sz="2800" dirty="0" smtClean="0">
                <a:latin typeface="+mn-ea"/>
              </a:rPr>
              <a:t>ラザフォード散乱</a:t>
            </a:r>
            <a:endParaRPr kumimoji="1" lang="ja-JP" altLang="en-US" sz="2800" dirty="0">
              <a:latin typeface="+mn-ea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0785" y="4262126"/>
            <a:ext cx="3964940" cy="1973580"/>
          </a:xfrm>
          <a:prstGeom prst="rect">
            <a:avLst/>
          </a:prstGeom>
        </p:spPr>
      </p:pic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z="3200" dirty="0" smtClean="0"/>
              <a:t>付録：</a:t>
            </a:r>
            <a:r>
              <a:rPr lang="en-US" altLang="ja-JP" sz="3200" dirty="0" err="1" smtClean="0"/>
              <a:t>Runge-Kutta</a:t>
            </a:r>
            <a:r>
              <a:rPr lang="ja-JP" altLang="en-US" sz="3200" dirty="0" smtClean="0"/>
              <a:t>で解ける簡単な物理現象例</a:t>
            </a:r>
            <a:endParaRPr lang="ja-JP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天文学の方法</a:t>
            </a:r>
            <a:endParaRPr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457200" y="1827637"/>
            <a:ext cx="3513025" cy="1864376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5173775" y="1827637"/>
            <a:ext cx="3513025" cy="1864376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17011" y="2442432"/>
            <a:ext cx="153813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観測</a:t>
            </a:r>
            <a:endParaRPr kumimoji="1" lang="ja-JP" altLang="en-US" sz="3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258418" y="2442432"/>
            <a:ext cx="153813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理論</a:t>
            </a:r>
            <a:endParaRPr kumimoji="1" lang="ja-JP" altLang="en-US" sz="3200" dirty="0"/>
          </a:p>
        </p:txBody>
      </p:sp>
      <p:sp>
        <p:nvSpPr>
          <p:cNvPr id="11" name="下矢印 10"/>
          <p:cNvSpPr/>
          <p:nvPr/>
        </p:nvSpPr>
        <p:spPr>
          <a:xfrm rot="16200000">
            <a:off x="4368984" y="2327598"/>
            <a:ext cx="405349" cy="634968"/>
          </a:xfrm>
          <a:prstGeom prst="downArrow">
            <a:avLst>
              <a:gd name="adj1" fmla="val 50000"/>
              <a:gd name="adj2" fmla="val 7999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天文学の方法：観測</a:t>
            </a:r>
            <a:endParaRPr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457200" y="1827637"/>
            <a:ext cx="3513025" cy="1864376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5173775" y="1827637"/>
            <a:ext cx="3513025" cy="1864376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17011" y="2442432"/>
            <a:ext cx="153813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観測</a:t>
            </a:r>
            <a:endParaRPr kumimoji="1" lang="ja-JP" altLang="en-US" sz="3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258418" y="2442432"/>
            <a:ext cx="153813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理論</a:t>
            </a:r>
            <a:endParaRPr kumimoji="1" lang="ja-JP" altLang="en-US" sz="3200" dirty="0"/>
          </a:p>
        </p:txBody>
      </p:sp>
      <p:sp>
        <p:nvSpPr>
          <p:cNvPr id="11" name="下矢印 10"/>
          <p:cNvSpPr/>
          <p:nvPr/>
        </p:nvSpPr>
        <p:spPr>
          <a:xfrm rot="16200000">
            <a:off x="4368984" y="2327598"/>
            <a:ext cx="405349" cy="634968"/>
          </a:xfrm>
          <a:prstGeom prst="downArrow">
            <a:avLst>
              <a:gd name="adj1" fmla="val 50000"/>
              <a:gd name="adj2" fmla="val 7999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図 13" descr="img15_800s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2429" y="4084398"/>
            <a:ext cx="1905000" cy="2540000"/>
          </a:xfrm>
          <a:prstGeom prst="rect">
            <a:avLst/>
          </a:prstGeom>
        </p:spPr>
      </p:pic>
      <p:sp>
        <p:nvSpPr>
          <p:cNvPr id="15" name="太陽 14"/>
          <p:cNvSpPr/>
          <p:nvPr/>
        </p:nvSpPr>
        <p:spPr>
          <a:xfrm>
            <a:off x="1926838" y="4985180"/>
            <a:ext cx="822960" cy="822960"/>
          </a:xfrm>
          <a:prstGeom prst="sun">
            <a:avLst/>
          </a:prstGeom>
          <a:solidFill>
            <a:srgbClr val="FF66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テキスト ボックス 15"/>
          <p:cNvSpPr txBox="1"/>
          <p:nvPr/>
        </p:nvSpPr>
        <p:spPr>
          <a:xfrm>
            <a:off x="1074533" y="4084398"/>
            <a:ext cx="3070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対象天体</a:t>
            </a:r>
            <a:r>
              <a:rPr kumimoji="1" lang="en-US" altLang="ja-JP" sz="2400" dirty="0" smtClean="0"/>
              <a:t> </a:t>
            </a:r>
          </a:p>
          <a:p>
            <a:r>
              <a:rPr kumimoji="1" lang="en-US" altLang="ja-JP" sz="2400" dirty="0" smtClean="0"/>
              <a:t>(</a:t>
            </a:r>
            <a:r>
              <a:rPr kumimoji="1" lang="ja-JP" altLang="en-US" sz="2400" dirty="0" smtClean="0"/>
              <a:t>星</a:t>
            </a:r>
            <a:r>
              <a:rPr kumimoji="1" lang="en-US" altLang="ja-JP" sz="2400" dirty="0" smtClean="0"/>
              <a:t>, </a:t>
            </a:r>
            <a:r>
              <a:rPr kumimoji="1" lang="ja-JP" altLang="en-US" sz="2400" dirty="0" smtClean="0"/>
              <a:t>分子雲</a:t>
            </a:r>
            <a:r>
              <a:rPr kumimoji="1" lang="en-US" altLang="ja-JP" sz="2400" dirty="0" smtClean="0"/>
              <a:t>, etc)</a:t>
            </a:r>
            <a:endParaRPr kumimoji="1" lang="ja-JP" altLang="en-US" sz="2400" dirty="0"/>
          </a:p>
        </p:txBody>
      </p:sp>
      <p:cxnSp>
        <p:nvCxnSpPr>
          <p:cNvPr id="17" name="直線矢印コネクタ 16"/>
          <p:cNvCxnSpPr/>
          <p:nvPr/>
        </p:nvCxnSpPr>
        <p:spPr>
          <a:xfrm>
            <a:off x="3043514" y="5441546"/>
            <a:ext cx="1060579" cy="1588"/>
          </a:xfrm>
          <a:prstGeom prst="straightConnector1">
            <a:avLst/>
          </a:prstGeom>
          <a:ln w="38100"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曲折矢印 17"/>
          <p:cNvSpPr/>
          <p:nvPr/>
        </p:nvSpPr>
        <p:spPr>
          <a:xfrm rot="5400000">
            <a:off x="6856401" y="4051446"/>
            <a:ext cx="627972" cy="1099927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410864" y="4979881"/>
            <a:ext cx="28295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温度</a:t>
            </a:r>
            <a:r>
              <a:rPr kumimoji="1" lang="en-US" altLang="ja-JP" sz="2400" dirty="0" smtClean="0"/>
              <a:t>, </a:t>
            </a:r>
            <a:r>
              <a:rPr kumimoji="1" lang="ja-JP" altLang="en-US" sz="2400" dirty="0" smtClean="0"/>
              <a:t>面密度など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対象天体の情報</a:t>
            </a:r>
            <a:endParaRPr kumimoji="1" lang="ja-JP" alt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天文学の方法</a:t>
            </a:r>
            <a:endParaRPr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457200" y="1827637"/>
            <a:ext cx="3513025" cy="1864376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5173775" y="1827637"/>
            <a:ext cx="3513025" cy="1864376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1660750" y="4419763"/>
            <a:ext cx="3513025" cy="1864376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17011" y="2442432"/>
            <a:ext cx="153813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観測</a:t>
            </a:r>
            <a:endParaRPr kumimoji="1" lang="ja-JP" altLang="en-US" sz="3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258418" y="2442432"/>
            <a:ext cx="153813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理論</a:t>
            </a:r>
            <a:endParaRPr kumimoji="1" lang="ja-JP" altLang="en-US" sz="32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480249" y="4797293"/>
            <a:ext cx="20728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 smtClean="0"/>
              <a:t>サンプル</a:t>
            </a:r>
            <a:endParaRPr lang="en-US" altLang="ja-JP" sz="3200" dirty="0" smtClean="0"/>
          </a:p>
          <a:p>
            <a:pPr algn="ctr"/>
            <a:r>
              <a:rPr kumimoji="1" lang="ja-JP" altLang="en-US" sz="3200" dirty="0" smtClean="0"/>
              <a:t>リターン</a:t>
            </a:r>
            <a:endParaRPr kumimoji="1" lang="ja-JP" altLang="en-US" sz="3200" dirty="0"/>
          </a:p>
        </p:txBody>
      </p:sp>
      <p:sp>
        <p:nvSpPr>
          <p:cNvPr id="11" name="下矢印 10"/>
          <p:cNvSpPr/>
          <p:nvPr/>
        </p:nvSpPr>
        <p:spPr>
          <a:xfrm rot="16200000">
            <a:off x="4368984" y="2124948"/>
            <a:ext cx="405349" cy="634968"/>
          </a:xfrm>
          <a:prstGeom prst="downArrow">
            <a:avLst>
              <a:gd name="adj1" fmla="val 50000"/>
              <a:gd name="adj2" fmla="val 7999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下矢印 11"/>
          <p:cNvSpPr/>
          <p:nvPr/>
        </p:nvSpPr>
        <p:spPr>
          <a:xfrm rot="13896797">
            <a:off x="5266897" y="3558511"/>
            <a:ext cx="405349" cy="1305886"/>
          </a:xfrm>
          <a:prstGeom prst="downArrow">
            <a:avLst>
              <a:gd name="adj1" fmla="val 50000"/>
              <a:gd name="adj2" fmla="val 9088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サンプルリターン</a:t>
            </a:r>
            <a:endParaRPr lang="ja-JP" altLang="en-US" dirty="0"/>
          </a:p>
        </p:txBody>
      </p:sp>
      <p:sp>
        <p:nvSpPr>
          <p:cNvPr id="4" name="太陽 3"/>
          <p:cNvSpPr/>
          <p:nvPr/>
        </p:nvSpPr>
        <p:spPr>
          <a:xfrm>
            <a:off x="670256" y="2430647"/>
            <a:ext cx="822960" cy="822960"/>
          </a:xfrm>
          <a:prstGeom prst="sun">
            <a:avLst/>
          </a:prstGeom>
          <a:solidFill>
            <a:srgbClr val="FF66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円/楕円 5"/>
          <p:cNvSpPr/>
          <p:nvPr/>
        </p:nvSpPr>
        <p:spPr>
          <a:xfrm>
            <a:off x="2972087" y="2750925"/>
            <a:ext cx="288000" cy="288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 descr="hayabusa_ku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1433" y="3391797"/>
            <a:ext cx="1397000" cy="1270000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2027144" y="4605429"/>
            <a:ext cx="3058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はやぶさ君</a:t>
            </a:r>
            <a:r>
              <a:rPr lang="en-US" altLang="ja-JP" sz="2400" dirty="0" smtClean="0"/>
              <a:t> </a:t>
            </a:r>
            <a:r>
              <a:rPr lang="en-US" altLang="ja-JP" dirty="0" smtClean="0"/>
              <a:t>(</a:t>
            </a:r>
            <a:r>
              <a:rPr lang="ja-JP" altLang="en-US" dirty="0" smtClean="0"/>
              <a:t>公式キャラ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pic>
        <p:nvPicPr>
          <p:cNvPr id="12" name="図 11" descr="itokaw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3005" y="2430647"/>
            <a:ext cx="1651000" cy="1028700"/>
          </a:xfrm>
          <a:prstGeom prst="rect">
            <a:avLst/>
          </a:prstGeom>
        </p:spPr>
      </p:pic>
      <p:sp>
        <p:nvSpPr>
          <p:cNvPr id="18" name="上カーブ矢印 17"/>
          <p:cNvSpPr/>
          <p:nvPr/>
        </p:nvSpPr>
        <p:spPr>
          <a:xfrm>
            <a:off x="3748433" y="3253607"/>
            <a:ext cx="1337652" cy="868548"/>
          </a:xfrm>
          <a:prstGeom prst="curvedUpArrow">
            <a:avLst>
              <a:gd name="adj1" fmla="val 25000"/>
              <a:gd name="adj2" fmla="val 50000"/>
              <a:gd name="adj3" fmla="val 3744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9" name="上カーブ矢印 18"/>
          <p:cNvSpPr/>
          <p:nvPr/>
        </p:nvSpPr>
        <p:spPr>
          <a:xfrm rot="10800000">
            <a:off x="3611399" y="1882377"/>
            <a:ext cx="1337652" cy="868548"/>
          </a:xfrm>
          <a:prstGeom prst="curvedUpArrow">
            <a:avLst>
              <a:gd name="adj1" fmla="val 25000"/>
              <a:gd name="adj2" fmla="val 50000"/>
              <a:gd name="adj3" fmla="val 3744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337093" y="4729347"/>
            <a:ext cx="3228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直接天体の物質を得る</a:t>
            </a:r>
            <a:endParaRPr kumimoji="1" lang="en-US" altLang="ja-JP" sz="2400" dirty="0" smtClean="0"/>
          </a:p>
        </p:txBody>
      </p:sp>
      <p:cxnSp>
        <p:nvCxnSpPr>
          <p:cNvPr id="15" name="直線コネクタ 14"/>
          <p:cNvCxnSpPr/>
          <p:nvPr/>
        </p:nvCxnSpPr>
        <p:spPr>
          <a:xfrm rot="16200000" flipH="1">
            <a:off x="7265583" y="4822529"/>
            <a:ext cx="1588" cy="65590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rot="5400000">
            <a:off x="7074953" y="5371805"/>
            <a:ext cx="36158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4949052" y="5553393"/>
            <a:ext cx="3705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小惑星：太陽系の初期物質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図 24" descr="Itokawa-orbit.sv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0155" y="4914900"/>
            <a:ext cx="2286000" cy="19431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人工衛星の軌道</a:t>
            </a:r>
            <a:endParaRPr lang="ja-JP" altLang="en-US" dirty="0"/>
          </a:p>
        </p:txBody>
      </p:sp>
      <p:sp>
        <p:nvSpPr>
          <p:cNvPr id="5" name="太陽 4"/>
          <p:cNvSpPr/>
          <p:nvPr/>
        </p:nvSpPr>
        <p:spPr>
          <a:xfrm>
            <a:off x="670256" y="2430647"/>
            <a:ext cx="822960" cy="822960"/>
          </a:xfrm>
          <a:prstGeom prst="sun">
            <a:avLst/>
          </a:prstGeom>
          <a:solidFill>
            <a:srgbClr val="FF66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円/楕円 5"/>
          <p:cNvSpPr/>
          <p:nvPr/>
        </p:nvSpPr>
        <p:spPr>
          <a:xfrm>
            <a:off x="2972087" y="2750925"/>
            <a:ext cx="288000" cy="288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 descr="hayabusa_ku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1433" y="3391797"/>
            <a:ext cx="1397000" cy="1270000"/>
          </a:xfrm>
          <a:prstGeom prst="rect">
            <a:avLst/>
          </a:prstGeom>
        </p:spPr>
      </p:pic>
      <p:pic>
        <p:nvPicPr>
          <p:cNvPr id="9" name="図 8" descr="itokawa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63005" y="2430647"/>
            <a:ext cx="1651000" cy="1028700"/>
          </a:xfrm>
          <a:prstGeom prst="rect">
            <a:avLst/>
          </a:prstGeom>
        </p:spPr>
      </p:pic>
      <p:sp>
        <p:nvSpPr>
          <p:cNvPr id="10" name="上カーブ矢印 9"/>
          <p:cNvSpPr/>
          <p:nvPr/>
        </p:nvSpPr>
        <p:spPr>
          <a:xfrm>
            <a:off x="3748433" y="3253607"/>
            <a:ext cx="1337652" cy="868548"/>
          </a:xfrm>
          <a:prstGeom prst="curvedUpArrow">
            <a:avLst>
              <a:gd name="adj1" fmla="val 25000"/>
              <a:gd name="adj2" fmla="val 50000"/>
              <a:gd name="adj3" fmla="val 3744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4" name="円/楕円 13"/>
          <p:cNvSpPr>
            <a:spLocks noChangeAspect="1"/>
          </p:cNvSpPr>
          <p:nvPr/>
        </p:nvSpPr>
        <p:spPr>
          <a:xfrm>
            <a:off x="2297385" y="2053335"/>
            <a:ext cx="1728000" cy="172800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906559" y="1591670"/>
            <a:ext cx="213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地球周回軌道</a:t>
            </a:r>
            <a:endParaRPr kumimoji="1" lang="ja-JP" altLang="en-US" sz="2400" dirty="0"/>
          </a:p>
        </p:txBody>
      </p:sp>
      <p:sp>
        <p:nvSpPr>
          <p:cNvPr id="16" name="上カーブ矢印 15"/>
          <p:cNvSpPr/>
          <p:nvPr/>
        </p:nvSpPr>
        <p:spPr>
          <a:xfrm rot="10800000">
            <a:off x="3611399" y="1882377"/>
            <a:ext cx="1337652" cy="868548"/>
          </a:xfrm>
          <a:prstGeom prst="curvedUpArrow">
            <a:avLst>
              <a:gd name="adj1" fmla="val 25000"/>
              <a:gd name="adj2" fmla="val 50000"/>
              <a:gd name="adj3" fmla="val 3744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856155" y="3763250"/>
            <a:ext cx="37156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加速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→ </a:t>
            </a:r>
            <a:r>
              <a:rPr lang="ja-JP" altLang="en-US" sz="2400" dirty="0" smtClean="0"/>
              <a:t>角運動量を得て外側へ</a:t>
            </a:r>
            <a:endParaRPr kumimoji="1" lang="ja-JP" altLang="en-US" sz="24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585922" y="5079750"/>
            <a:ext cx="4256166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人工衛星に適切な加速が必要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→ </a:t>
            </a:r>
            <a:r>
              <a:rPr lang="ja-JP" altLang="en-US" sz="2400" dirty="0" smtClean="0"/>
              <a:t>イトカワは地球と軌道交差</a:t>
            </a:r>
            <a:r>
              <a:rPr lang="en-US" altLang="ja-JP" sz="2400" dirty="0" smtClean="0"/>
              <a:t> </a:t>
            </a:r>
          </a:p>
          <a:p>
            <a:r>
              <a:rPr lang="en-US" altLang="ja-JP" sz="2400" dirty="0" smtClean="0"/>
              <a:t>      = </a:t>
            </a:r>
            <a:r>
              <a:rPr lang="ja-JP" altLang="en-US" sz="2400" dirty="0" smtClean="0"/>
              <a:t>少ない加速ですむ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人工衛星の軌道</a:t>
            </a:r>
            <a:endParaRPr lang="ja-JP" altLang="en-US" dirty="0"/>
          </a:p>
        </p:txBody>
      </p:sp>
      <p:pic>
        <p:nvPicPr>
          <p:cNvPr id="4" name="図 3" descr="orbit-1.eps"/>
          <p:cNvPicPr>
            <a:picLocks noChangeAspect="1"/>
          </p:cNvPicPr>
          <p:nvPr/>
        </p:nvPicPr>
        <mc:AlternateContent xmlns:ma="http://schemas.microsoft.com/office/mac/drawingml/2008/main">
          <mc:Choice Requires="ma">
            <p:blipFill>
              <a:blip r:embed="rId2"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3"/>
              <a:stretch>
                <a:fillRect/>
              </a:stretch>
            </p:blipFill>
          </mc:Fallback>
        </mc:AlternateContent>
        <p:spPr>
          <a:xfrm rot="5400000">
            <a:off x="4588463" y="-519742"/>
            <a:ext cx="5440680" cy="7040880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457200" y="1417638"/>
            <a:ext cx="5149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より遠く、火星軌道へ行くためには</a:t>
            </a:r>
            <a:r>
              <a:rPr kumimoji="1" lang="en-US" altLang="ja-JP" sz="2400" dirty="0" smtClean="0"/>
              <a:t>……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57200" y="2205164"/>
            <a:ext cx="30821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軌道計算</a:t>
            </a:r>
            <a:r>
              <a:rPr kumimoji="1" lang="en-US" altLang="ja-JP" sz="2400" dirty="0" smtClean="0"/>
              <a:t> + </a:t>
            </a:r>
            <a:r>
              <a:rPr kumimoji="1" lang="ja-JP" altLang="en-US" sz="2400" dirty="0" smtClean="0"/>
              <a:t>加速</a:t>
            </a:r>
            <a:endParaRPr kumimoji="1" lang="en-US" altLang="ja-JP" sz="2400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73470" y="3182139"/>
            <a:ext cx="38827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太陽</a:t>
            </a:r>
            <a:r>
              <a:rPr kumimoji="1" lang="en-US" altLang="ja-JP" sz="2400" dirty="0" smtClean="0"/>
              <a:t>, </a:t>
            </a:r>
            <a:r>
              <a:rPr kumimoji="1" lang="ja-JP" altLang="en-US" sz="2400" dirty="0" smtClean="0"/>
              <a:t>地球</a:t>
            </a:r>
            <a:r>
              <a:rPr kumimoji="1" lang="en-US" altLang="ja-JP" sz="2400" dirty="0" smtClean="0"/>
              <a:t>, </a:t>
            </a:r>
            <a:r>
              <a:rPr kumimoji="1" lang="ja-JP" altLang="en-US" sz="2400" dirty="0" smtClean="0"/>
              <a:t>火星の重力中での人工衛星の運動を解く</a:t>
            </a:r>
            <a:endParaRPr kumimoji="1" lang="ja-JP" altLang="en-US" sz="2400" dirty="0"/>
          </a:p>
        </p:txBody>
      </p:sp>
      <p:pic>
        <p:nvPicPr>
          <p:cNvPr id="10" name="図 9" descr="eq_g.eps"/>
          <p:cNvPicPr>
            <a:picLocks noChangeAspect="1"/>
          </p:cNvPicPr>
          <p:nvPr/>
        </p:nvPicPr>
        <mc:AlternateContent xmlns:ma="http://schemas.microsoft.com/office/mac/drawingml/2008/main">
          <mc:Choice Requires="ma">
            <p:blipFill>
              <a:blip r:embed="rId4"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457200" y="5238162"/>
            <a:ext cx="5410200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結果例</a:t>
            </a:r>
            <a:endParaRPr lang="ja-JP" altLang="en-US" dirty="0"/>
          </a:p>
        </p:txBody>
      </p:sp>
      <p:pic>
        <p:nvPicPr>
          <p:cNvPr id="4" name="図 3" descr="orbit.eps"/>
          <p:cNvPicPr>
            <a:picLocks noChangeAspect="1"/>
          </p:cNvPicPr>
          <p:nvPr/>
        </p:nvPicPr>
        <mc:AlternateContent xmlns:ma="http://schemas.microsoft.com/office/mac/drawingml/2008/main">
          <mc:Choice Requires="ma">
            <p:blipFill>
              <a:blip r:embed="rId2"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3"/>
              <a:stretch>
                <a:fillRect/>
              </a:stretch>
            </p:blipFill>
          </mc:Fallback>
        </mc:AlternateContent>
        <p:spPr>
          <a:xfrm rot="5400000">
            <a:off x="4323707" y="-450589"/>
            <a:ext cx="5299075" cy="6858001"/>
          </a:xfrm>
          <a:prstGeom prst="rect">
            <a:avLst/>
          </a:prstGeom>
        </p:spPr>
      </p:pic>
      <p:cxnSp>
        <p:nvCxnSpPr>
          <p:cNvPr id="7" name="直線コネクタ 6"/>
          <p:cNvCxnSpPr/>
          <p:nvPr/>
        </p:nvCxnSpPr>
        <p:spPr>
          <a:xfrm flipH="1">
            <a:off x="6851894" y="3600842"/>
            <a:ext cx="307010" cy="1758551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5805271" y="5359393"/>
            <a:ext cx="2686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角度方向に</a:t>
            </a:r>
            <a:r>
              <a:rPr kumimoji="1" lang="ja-JP" altLang="en-US" sz="2400" dirty="0" smtClean="0"/>
              <a:t>加速</a:t>
            </a:r>
            <a:endParaRPr kumimoji="1" lang="ja-JP" altLang="en-US" sz="2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13020" y="2037684"/>
            <a:ext cx="3617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角度方向への加速を同じ点で与える</a:t>
            </a:r>
            <a:endParaRPr kumimoji="1" lang="ja-JP" altLang="en-US" sz="2400" dirty="0"/>
          </a:p>
        </p:txBody>
      </p:sp>
      <p:cxnSp>
        <p:nvCxnSpPr>
          <p:cNvPr id="11" name="直線矢印コネクタ 10"/>
          <p:cNvCxnSpPr>
            <a:stCxn id="9" idx="2"/>
          </p:cNvCxnSpPr>
          <p:nvPr/>
        </p:nvCxnSpPr>
        <p:spPr>
          <a:xfrm rot="16200000" flipH="1">
            <a:off x="2101914" y="3088613"/>
            <a:ext cx="439867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513020" y="3461272"/>
            <a:ext cx="3617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離心率が上昇、外の惑星にまでいくことができる</a:t>
            </a:r>
            <a:endParaRPr kumimoji="1" lang="ja-JP" altLang="en-US" sz="2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921029" y="4563859"/>
            <a:ext cx="32096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離心率：円からどれだけ遠い楕円かを表す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まとめ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061003"/>
          </a:xfrm>
        </p:spPr>
        <p:txBody>
          <a:bodyPr/>
          <a:lstStyle/>
          <a:p>
            <a:pPr>
              <a:buNone/>
            </a:pPr>
            <a:r>
              <a:rPr lang="ja-JP" altLang="en-US" dirty="0" smtClean="0"/>
              <a:t>人工衛星の軌道を計算した。</a:t>
            </a:r>
            <a:endParaRPr lang="en-US" altLang="ja-JP" dirty="0" smtClean="0"/>
          </a:p>
          <a:p>
            <a:pPr>
              <a:buNone/>
            </a:pPr>
            <a:endParaRPr lang="en-US" altLang="ja-JP" sz="1000" dirty="0" smtClean="0"/>
          </a:p>
          <a:p>
            <a:pPr>
              <a:buNone/>
            </a:pPr>
            <a:endParaRPr lang="en-US" altLang="ja-JP" sz="1000" dirty="0" smtClean="0"/>
          </a:p>
          <a:p>
            <a:pPr>
              <a:buNone/>
            </a:pPr>
            <a:r>
              <a:rPr lang="ja-JP" altLang="en-US" dirty="0" smtClean="0"/>
              <a:t>ある点で角運動量を得ることが出来れば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離心率が上昇し、遠くの天体に行くことができる。</a:t>
            </a:r>
            <a:endParaRPr lang="en-US" altLang="ja-JP" dirty="0" smtClean="0"/>
          </a:p>
          <a:p>
            <a:pPr>
              <a:buNone/>
            </a:pPr>
            <a:endParaRPr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13438" y="4093522"/>
            <a:ext cx="81733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人工衛星の</a:t>
            </a:r>
            <a:r>
              <a:rPr kumimoji="1" lang="ja-JP" altLang="en-US" sz="3200" dirty="0" smtClean="0"/>
              <a:t>加速や向かう天体</a:t>
            </a:r>
            <a:r>
              <a:rPr kumimoji="1" lang="en-US" altLang="ja-JP" sz="3200" dirty="0" smtClean="0"/>
              <a:t>(</a:t>
            </a:r>
            <a:r>
              <a:rPr kumimoji="1" lang="ja-JP" altLang="en-US" sz="3200" dirty="0" smtClean="0"/>
              <a:t>木星</a:t>
            </a:r>
            <a:r>
              <a:rPr kumimoji="1" lang="en-US" altLang="ja-JP" sz="3200" dirty="0" smtClean="0"/>
              <a:t>, </a:t>
            </a:r>
            <a:r>
              <a:rPr kumimoji="1" lang="ja-JP" altLang="en-US" sz="3200" dirty="0" smtClean="0"/>
              <a:t>金星など</a:t>
            </a:r>
            <a:r>
              <a:rPr kumimoji="1" lang="en-US" altLang="ja-JP" sz="3200" dirty="0" smtClean="0"/>
              <a:t>)</a:t>
            </a:r>
            <a:r>
              <a:rPr kumimoji="1" lang="ja-JP" altLang="en-US" sz="3200" dirty="0" smtClean="0"/>
              <a:t>を変えて</a:t>
            </a:r>
            <a:r>
              <a:rPr lang="ja-JP" altLang="en-US" sz="3200" dirty="0" smtClean="0"/>
              <a:t>、計算してみてね。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rbit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orbit2.pot</Template>
  <TotalTime>1120</TotalTime>
  <Words>284</Words>
  <Application>Microsoft Macintosh PowerPoint</Application>
  <PresentationFormat>画面に合わせる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orbit2</vt:lpstr>
      <vt:lpstr>人工衛星を他の天体に送る方法</vt:lpstr>
      <vt:lpstr>天文学の方法</vt:lpstr>
      <vt:lpstr>天文学の方法：観測</vt:lpstr>
      <vt:lpstr>天文学の方法</vt:lpstr>
      <vt:lpstr>サンプルリターン</vt:lpstr>
      <vt:lpstr>人工衛星の軌道</vt:lpstr>
      <vt:lpstr>人工衛星の軌道</vt:lpstr>
      <vt:lpstr>結果例</vt:lpstr>
      <vt:lpstr>まとめ</vt:lpstr>
      <vt:lpstr>付録：Runge-Kuttaで解ける簡単な物理現象例</vt:lpstr>
      <vt:lpstr>付録：Runge-Kuttaで解ける簡単な物理現象例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松本 侑士</dc:creator>
  <cp:lastModifiedBy>松本 侑士</cp:lastModifiedBy>
  <cp:revision>39</cp:revision>
  <dcterms:created xsi:type="dcterms:W3CDTF">2011-11-17T16:16:22Z</dcterms:created>
  <dcterms:modified xsi:type="dcterms:W3CDTF">2011-11-17T16:32:09Z</dcterms:modified>
</cp:coreProperties>
</file>