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9" r:id="rId4"/>
    <p:sldId id="263" r:id="rId5"/>
    <p:sldId id="258" r:id="rId6"/>
    <p:sldId id="264" r:id="rId7"/>
    <p:sldId id="265" r:id="rId8"/>
    <p:sldId id="266" r:id="rId9"/>
    <p:sldId id="270" r:id="rId10"/>
    <p:sldId id="268" r:id="rId1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emf"/><Relationship Id="rId2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87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55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94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68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46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47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64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9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71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48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35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6E1ED-CC91-FE46-82E2-D3868E6F3964}" type="datetimeFigureOut">
              <a:rPr kumimoji="1" lang="ja-JP" altLang="en-US" smtClean="0"/>
              <a:t>13/11/08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D49E8-44F3-884B-BE5C-E6C5C8AE1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8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ja-JP" altLang="en-US" sz="4800" dirty="0" smtClean="0"/>
              <a:t>円制限三体問題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>〜tadpole &amp; horseshoe</a:t>
            </a:r>
            <a:r>
              <a:rPr lang="en-US" altLang="ja-JP" sz="4800" dirty="0"/>
              <a:t> </a:t>
            </a:r>
            <a:r>
              <a:rPr lang="en-US" altLang="ja-JP" sz="4800" dirty="0" smtClean="0"/>
              <a:t>orbit〜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00855"/>
            <a:ext cx="6400800" cy="1752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井田研　修士１年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菊地</a:t>
            </a:r>
            <a:r>
              <a:rPr kumimoji="1" lang="ja-JP" altLang="en-US" dirty="0" smtClean="0">
                <a:solidFill>
                  <a:schemeClr val="tx1"/>
                </a:solidFill>
              </a:rPr>
              <a:t>章宏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72282" y="11888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02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pic>
        <p:nvPicPr>
          <p:cNvPr id="4" name="図 3" descr="スクリーンショット 2013-11-01 14.39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62" y="1917777"/>
            <a:ext cx="3115423" cy="46551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2731" y="2086232"/>
            <a:ext cx="40196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Solar System Dynamics </a:t>
            </a:r>
          </a:p>
          <a:p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C.D.Murray</a:t>
            </a:r>
            <a:r>
              <a:rPr lang="en-US" altLang="ja-JP" sz="2400" dirty="0" smtClean="0"/>
              <a:t> &amp; </a:t>
            </a:r>
            <a:r>
              <a:rPr lang="en-US" altLang="ja-JP" sz="2400" dirty="0" err="1" smtClean="0"/>
              <a:t>S.F.Dermott</a:t>
            </a:r>
            <a:r>
              <a:rPr lang="ja-JP" altLang="en-US" sz="2400" dirty="0" smtClean="0"/>
              <a:t>著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731" y="3200616"/>
            <a:ext cx="449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３章　</a:t>
            </a:r>
            <a:r>
              <a:rPr kumimoji="1" lang="en-US" altLang="ja-JP" sz="2000" dirty="0" smtClean="0"/>
              <a:t>The Restricted Three-Body Problem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1217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三体問題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2871350" y="3795148"/>
            <a:ext cx="714434" cy="71443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8227" y="5039124"/>
            <a:ext cx="533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一般の三体問題は解析的には解けない</a:t>
            </a:r>
            <a:endParaRPr kumimoji="1" lang="ja-JP" altLang="en-US" sz="2400" dirty="0"/>
          </a:p>
        </p:txBody>
      </p:sp>
      <p:sp>
        <p:nvSpPr>
          <p:cNvPr id="9" name="円/楕円 8"/>
          <p:cNvSpPr/>
          <p:nvPr/>
        </p:nvSpPr>
        <p:spPr>
          <a:xfrm>
            <a:off x="5534231" y="3896674"/>
            <a:ext cx="509617" cy="50961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768075" y="2146761"/>
            <a:ext cx="308668" cy="3086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59050" y="1710238"/>
            <a:ext cx="8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天体３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67224" y="4311613"/>
            <a:ext cx="8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天体１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91935" y="4221625"/>
            <a:ext cx="8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天体２</a:t>
            </a:r>
            <a:endParaRPr kumimoji="1" lang="ja-JP" altLang="en-US" dirty="0"/>
          </a:p>
        </p:txBody>
      </p:sp>
      <p:cxnSp>
        <p:nvCxnSpPr>
          <p:cNvPr id="5" name="直線コネクタ 4"/>
          <p:cNvCxnSpPr>
            <a:stCxn id="3" idx="6"/>
            <a:endCxn id="9" idx="2"/>
          </p:cNvCxnSpPr>
          <p:nvPr/>
        </p:nvCxnSpPr>
        <p:spPr>
          <a:xfrm flipV="1">
            <a:off x="3585784" y="4151483"/>
            <a:ext cx="1948447" cy="88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5"/>
            <a:endCxn id="9" idx="1"/>
          </p:cNvCxnSpPr>
          <p:nvPr/>
        </p:nvCxnSpPr>
        <p:spPr>
          <a:xfrm>
            <a:off x="5031540" y="2410226"/>
            <a:ext cx="577323" cy="156108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3" idx="7"/>
            <a:endCxn id="10" idx="3"/>
          </p:cNvCxnSpPr>
          <p:nvPr/>
        </p:nvCxnSpPr>
        <p:spPr>
          <a:xfrm flipV="1">
            <a:off x="3481158" y="2410226"/>
            <a:ext cx="1332120" cy="148954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0" idx="3"/>
          </p:cNvCxnSpPr>
          <p:nvPr/>
        </p:nvCxnSpPr>
        <p:spPr>
          <a:xfrm flipH="1">
            <a:off x="4405372" y="2410226"/>
            <a:ext cx="407906" cy="464401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10" idx="5"/>
          </p:cNvCxnSpPr>
          <p:nvPr/>
        </p:nvCxnSpPr>
        <p:spPr>
          <a:xfrm>
            <a:off x="5031540" y="2410226"/>
            <a:ext cx="167606" cy="54378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3" idx="6"/>
          </p:cNvCxnSpPr>
          <p:nvPr/>
        </p:nvCxnSpPr>
        <p:spPr>
          <a:xfrm flipV="1">
            <a:off x="3585784" y="4151483"/>
            <a:ext cx="490757" cy="88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9" idx="2"/>
          </p:cNvCxnSpPr>
          <p:nvPr/>
        </p:nvCxnSpPr>
        <p:spPr>
          <a:xfrm flipH="1">
            <a:off x="5031540" y="4151483"/>
            <a:ext cx="502691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3481158" y="3566381"/>
            <a:ext cx="300534" cy="32707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9" idx="1"/>
          </p:cNvCxnSpPr>
          <p:nvPr/>
        </p:nvCxnSpPr>
        <p:spPr>
          <a:xfrm flipH="1" flipV="1">
            <a:off x="5448619" y="3566381"/>
            <a:ext cx="160244" cy="40492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895972" y="2866117"/>
            <a:ext cx="2724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天体間で重力相互作用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576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円制限三体問題とは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2871350" y="3795148"/>
            <a:ext cx="714434" cy="71443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8643" y="5039124"/>
            <a:ext cx="7809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・粒子は</a:t>
            </a:r>
            <a:r>
              <a:rPr lang="ja-JP" altLang="en-US" sz="2400" dirty="0" smtClean="0"/>
              <a:t>二体に比べて十分小さく、二体に影響を及ぼさない</a:t>
            </a:r>
            <a:endParaRPr kumimoji="1" lang="ja-JP" altLang="en-US" sz="2400" dirty="0"/>
          </a:p>
        </p:txBody>
      </p:sp>
      <p:sp>
        <p:nvSpPr>
          <p:cNvPr id="9" name="円/楕円 8"/>
          <p:cNvSpPr/>
          <p:nvPr/>
        </p:nvSpPr>
        <p:spPr>
          <a:xfrm>
            <a:off x="5534231" y="3896674"/>
            <a:ext cx="509617" cy="50961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768075" y="2146761"/>
            <a:ext cx="308668" cy="308668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59050" y="17102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粒子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54982" y="281185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粒子の軌道は？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67224" y="4311613"/>
            <a:ext cx="8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天体１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91935" y="4221625"/>
            <a:ext cx="8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天体２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8643" y="5557490"/>
            <a:ext cx="8228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kumimoji="1" lang="ja-JP" altLang="en-US" sz="2400" dirty="0" smtClean="0"/>
              <a:t>二体は二体間重力相互作用のみを受けるので、共通重心の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まわりを楕円運動する。</a:t>
            </a:r>
            <a:r>
              <a:rPr lang="ja-JP" altLang="en-US" sz="2400" dirty="0" smtClean="0"/>
              <a:t>特に円運動の場合を考える。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>
            <a:stCxn id="3" idx="6"/>
            <a:endCxn id="9" idx="2"/>
          </p:cNvCxnSpPr>
          <p:nvPr/>
        </p:nvCxnSpPr>
        <p:spPr>
          <a:xfrm flipV="1">
            <a:off x="3585784" y="4151483"/>
            <a:ext cx="1948447" cy="88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5"/>
            <a:endCxn id="9" idx="1"/>
          </p:cNvCxnSpPr>
          <p:nvPr/>
        </p:nvCxnSpPr>
        <p:spPr>
          <a:xfrm>
            <a:off x="5031540" y="2410226"/>
            <a:ext cx="577323" cy="156108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3" idx="7"/>
            <a:endCxn id="10" idx="3"/>
          </p:cNvCxnSpPr>
          <p:nvPr/>
        </p:nvCxnSpPr>
        <p:spPr>
          <a:xfrm flipV="1">
            <a:off x="3481158" y="2410226"/>
            <a:ext cx="1332120" cy="148954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0" idx="3"/>
          </p:cNvCxnSpPr>
          <p:nvPr/>
        </p:nvCxnSpPr>
        <p:spPr>
          <a:xfrm flipH="1">
            <a:off x="4405372" y="2410226"/>
            <a:ext cx="407906" cy="464401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10" idx="5"/>
          </p:cNvCxnSpPr>
          <p:nvPr/>
        </p:nvCxnSpPr>
        <p:spPr>
          <a:xfrm>
            <a:off x="5031540" y="2410226"/>
            <a:ext cx="167606" cy="54378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3" idx="6"/>
          </p:cNvCxnSpPr>
          <p:nvPr/>
        </p:nvCxnSpPr>
        <p:spPr>
          <a:xfrm flipV="1">
            <a:off x="3585784" y="4151483"/>
            <a:ext cx="490757" cy="88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9" idx="2"/>
          </p:cNvCxnSpPr>
          <p:nvPr/>
        </p:nvCxnSpPr>
        <p:spPr>
          <a:xfrm flipH="1">
            <a:off x="5031540" y="4151483"/>
            <a:ext cx="502691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3481158" y="3566381"/>
            <a:ext cx="300534" cy="32707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9" idx="1"/>
          </p:cNvCxnSpPr>
          <p:nvPr/>
        </p:nvCxnSpPr>
        <p:spPr>
          <a:xfrm flipH="1" flipV="1">
            <a:off x="5448619" y="3566381"/>
            <a:ext cx="160244" cy="40492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乗算記号 60"/>
          <p:cNvSpPr/>
          <p:nvPr/>
        </p:nvSpPr>
        <p:spPr>
          <a:xfrm>
            <a:off x="5205381" y="3430746"/>
            <a:ext cx="540560" cy="54056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乗算記号 62"/>
          <p:cNvSpPr/>
          <p:nvPr/>
        </p:nvSpPr>
        <p:spPr>
          <a:xfrm>
            <a:off x="3437289" y="3432173"/>
            <a:ext cx="540560" cy="54056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61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30" grpId="0"/>
      <p:bldP spid="61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二等辺三角形 7"/>
          <p:cNvSpPr/>
          <p:nvPr/>
        </p:nvSpPr>
        <p:spPr>
          <a:xfrm>
            <a:off x="3420647" y="1950517"/>
            <a:ext cx="2560474" cy="2207305"/>
          </a:xfrm>
          <a:prstGeom prst="triangle">
            <a:avLst/>
          </a:prstGeom>
          <a:noFill/>
          <a:ln w="28575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>
          <a:xfrm flipV="1">
            <a:off x="3420647" y="4157822"/>
            <a:ext cx="2560473" cy="2207304"/>
          </a:xfrm>
          <a:prstGeom prst="triangle">
            <a:avLst/>
          </a:prstGeom>
          <a:noFill/>
          <a:ln w="28575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 smtClean="0"/>
              <a:t>ラグランジュポイント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964337" y="1659878"/>
            <a:ext cx="5016783" cy="5016783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063430" y="3782844"/>
            <a:ext cx="714434" cy="714434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803405" y="3980106"/>
            <a:ext cx="355432" cy="35543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64290" y="5127641"/>
            <a:ext cx="227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L1,L2,L3</a:t>
            </a:r>
            <a:r>
              <a:rPr kumimoji="1" lang="ja-JP" altLang="en-US" sz="2400" dirty="0" smtClean="0"/>
              <a:t>：不安定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27678" y="5627641"/>
            <a:ext cx="1601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L4,L5</a:t>
            </a:r>
            <a:r>
              <a:rPr kumimoji="1" lang="ja-JP" altLang="en-US" sz="2400" dirty="0" smtClean="0"/>
              <a:t>：安定</a:t>
            </a:r>
            <a:endParaRPr kumimoji="1" lang="ja-JP" altLang="en-US" sz="2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6364290" y="5000923"/>
            <a:ext cx="2359517" cy="12587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61367" y="4527798"/>
            <a:ext cx="8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天体１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81121" y="4418703"/>
            <a:ext cx="8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天体２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4580813" y="1872930"/>
            <a:ext cx="238533" cy="2385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99710" y="4038555"/>
            <a:ext cx="238533" cy="2385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6201908" y="4038555"/>
            <a:ext cx="238533" cy="2385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510458" y="4038555"/>
            <a:ext cx="238533" cy="2385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580813" y="6245859"/>
            <a:ext cx="238533" cy="2385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33034" y="1612493"/>
            <a:ext cx="47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L4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9659" y="4046255"/>
            <a:ext cx="47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L3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364290" y="3696157"/>
            <a:ext cx="47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L2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137834" y="3701489"/>
            <a:ext cx="47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L1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819346" y="6253559"/>
            <a:ext cx="47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L5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7552" y="624585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回転座標系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58837" y="1845489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制限三体問題の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５つの平衡解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43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木星のトロヤ群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34" y="1614835"/>
            <a:ext cx="5029391" cy="502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5611831" y="5129812"/>
            <a:ext cx="238533" cy="2385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644510" y="4891279"/>
            <a:ext cx="238533" cy="2385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37850" y="5137512"/>
            <a:ext cx="47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L4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2379" y="5059079"/>
            <a:ext cx="47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L5</a:t>
            </a:r>
            <a:endParaRPr kumimoji="1" lang="ja-JP" altLang="en-US" sz="2400" dirty="0"/>
          </a:p>
        </p:txBody>
      </p:sp>
      <p:sp>
        <p:nvSpPr>
          <p:cNvPr id="8" name="円/楕円 7"/>
          <p:cNvSpPr/>
          <p:nvPr/>
        </p:nvSpPr>
        <p:spPr>
          <a:xfrm rot="18000000">
            <a:off x="4899447" y="4866583"/>
            <a:ext cx="1684835" cy="707898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14400000">
            <a:off x="1893210" y="4603426"/>
            <a:ext cx="1684835" cy="707898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4" idx="6"/>
            <a:endCxn id="6" idx="1"/>
          </p:cNvCxnSpPr>
          <p:nvPr/>
        </p:nvCxnSpPr>
        <p:spPr>
          <a:xfrm>
            <a:off x="5850364" y="5249079"/>
            <a:ext cx="1287486" cy="119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7" idx="3"/>
            <a:endCxn id="5" idx="2"/>
          </p:cNvCxnSpPr>
          <p:nvPr/>
        </p:nvCxnSpPr>
        <p:spPr>
          <a:xfrm flipV="1">
            <a:off x="1272430" y="5010546"/>
            <a:ext cx="1372080" cy="279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6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2013-11-01 12.32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9" y="2846139"/>
            <a:ext cx="5889933" cy="36554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 smtClean="0"/>
              <a:t>運動方程式</a:t>
            </a:r>
            <a:endParaRPr kumimoji="1" lang="ja-JP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21409"/>
              </p:ext>
            </p:extLst>
          </p:nvPr>
        </p:nvGraphicFramePr>
        <p:xfrm>
          <a:off x="3279239" y="1762053"/>
          <a:ext cx="282733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数式" r:id="rId4" imgW="1562100" imgH="431800" progId="Equation.3">
                  <p:embed/>
                </p:oleObj>
              </mc:Choice>
              <mc:Fallback>
                <p:oleObj name="数式" r:id="rId4" imgW="156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239" y="1762053"/>
                        <a:ext cx="2827338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769723"/>
              </p:ext>
            </p:extLst>
          </p:nvPr>
        </p:nvGraphicFramePr>
        <p:xfrm>
          <a:off x="7096154" y="4776661"/>
          <a:ext cx="1239828" cy="4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数式" r:id="rId6" imgW="685800" imgH="215640" progId="Equation.3">
                  <p:embed/>
                </p:oleObj>
              </mc:Choice>
              <mc:Fallback>
                <p:oleObj name="数式" r:id="rId6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54" y="4776661"/>
                        <a:ext cx="1239828" cy="4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177511"/>
              </p:ext>
            </p:extLst>
          </p:nvPr>
        </p:nvGraphicFramePr>
        <p:xfrm>
          <a:off x="7050116" y="3636676"/>
          <a:ext cx="1331904" cy="457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数式" r:id="rId8" imgW="736560" imgH="228600" progId="Equation.3">
                  <p:embed/>
                </p:oleObj>
              </mc:Choice>
              <mc:Fallback>
                <p:oleObj name="数式" r:id="rId8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116" y="3636676"/>
                        <a:ext cx="1331904" cy="457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439110"/>
              </p:ext>
            </p:extLst>
          </p:nvPr>
        </p:nvGraphicFramePr>
        <p:xfrm>
          <a:off x="6946136" y="4193966"/>
          <a:ext cx="1539864" cy="48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数式" r:id="rId10" imgW="850680" imgH="241200" progId="Equation.3">
                  <p:embed/>
                </p:oleObj>
              </mc:Choice>
              <mc:Fallback>
                <p:oleObj name="数式" r:id="rId10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136" y="4193966"/>
                        <a:ext cx="1539864" cy="482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45269" y="1906889"/>
            <a:ext cx="2894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粒子の運動方程式：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41729" y="315339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規格化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39811" y="5988663"/>
            <a:ext cx="3145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ルンゲクッタ法</a:t>
            </a:r>
            <a:r>
              <a:rPr kumimoji="1" lang="ja-JP" altLang="en-US" sz="2400" dirty="0" smtClean="0"/>
              <a:t>で解く</a:t>
            </a:r>
            <a:r>
              <a:rPr lang="ja-JP" altLang="en-US" sz="2400" dirty="0" smtClean="0"/>
              <a:t>！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04657" y="190688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＠慣性座標系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224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dirty="0" smtClean="0"/>
              <a:t>L4</a:t>
            </a:r>
            <a:r>
              <a:rPr kumimoji="1" lang="ja-JP" altLang="en-US" dirty="0" smtClean="0"/>
              <a:t>の近傍か</a:t>
            </a:r>
            <a:r>
              <a:rPr lang="ja-JP" altLang="en-US" dirty="0" smtClean="0"/>
              <a:t>らスタート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84863" y="2325254"/>
            <a:ext cx="21764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μ=0.001</a:t>
            </a:r>
          </a:p>
          <a:p>
            <a:r>
              <a:rPr kumimoji="1" lang="en-US" altLang="ja-JP" sz="2400" dirty="0" smtClean="0"/>
              <a:t>x=1/2-</a:t>
            </a:r>
            <a:r>
              <a:rPr lang="en-US" altLang="ja-JP" sz="2400" dirty="0" smtClean="0"/>
              <a:t>μ+0.0065</a:t>
            </a:r>
          </a:p>
          <a:p>
            <a:r>
              <a:rPr kumimoji="1" lang="en-US" altLang="ja-JP" sz="2400" dirty="0" smtClean="0"/>
              <a:t>y=√3/2</a:t>
            </a:r>
            <a:r>
              <a:rPr lang="en-US" altLang="ja-JP" sz="2400" dirty="0"/>
              <a:t>+0.0065</a:t>
            </a:r>
            <a:endParaRPr kumimoji="1" lang="en-US" altLang="ja-JP" sz="2400" dirty="0" smtClean="0"/>
          </a:p>
          <a:p>
            <a:r>
              <a:rPr lang="en-US" altLang="ja-JP" sz="2400" dirty="0" err="1" smtClean="0"/>
              <a:t>vx</a:t>
            </a:r>
            <a:r>
              <a:rPr lang="en-US" altLang="ja-JP" sz="2400" dirty="0" smtClean="0"/>
              <a:t>=0</a:t>
            </a:r>
          </a:p>
          <a:p>
            <a:r>
              <a:rPr kumimoji="1" lang="en-US" altLang="ja-JP" sz="2400" dirty="0" err="1" smtClean="0"/>
              <a:t>vy</a:t>
            </a:r>
            <a:r>
              <a:rPr kumimoji="1" lang="en-US" altLang="ja-JP" sz="2400" dirty="0" smtClean="0"/>
              <a:t>=0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4450" y="186358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初期値</a:t>
            </a:r>
            <a:endParaRPr kumimoji="1" lang="ja-JP" altLang="en-US" sz="2400" dirty="0"/>
          </a:p>
        </p:txBody>
      </p:sp>
      <p:pic>
        <p:nvPicPr>
          <p:cNvPr id="6" name="図 5" descr="tadpo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62" y="1760908"/>
            <a:ext cx="6424288" cy="449700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96101" y="5136390"/>
            <a:ext cx="263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tadpole orbit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8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もう少し離れた所からスタート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84863" y="2299338"/>
            <a:ext cx="21764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μ=0.000953875</a:t>
            </a:r>
          </a:p>
          <a:p>
            <a:r>
              <a:rPr kumimoji="1" lang="en-US" altLang="ja-JP" sz="2400" dirty="0" smtClean="0"/>
              <a:t>x=-0.97668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y=0</a:t>
            </a:r>
          </a:p>
          <a:p>
            <a:r>
              <a:rPr lang="en-US" altLang="ja-JP" sz="2400" dirty="0" err="1" smtClean="0"/>
              <a:t>vx</a:t>
            </a:r>
            <a:r>
              <a:rPr lang="en-US" altLang="ja-JP" sz="2400" dirty="0" smtClean="0"/>
              <a:t>=0</a:t>
            </a:r>
          </a:p>
          <a:p>
            <a:r>
              <a:rPr kumimoji="1" lang="en-US" altLang="ja-JP" sz="2400" dirty="0" err="1" smtClean="0"/>
              <a:t>vy</a:t>
            </a:r>
            <a:r>
              <a:rPr kumimoji="1" lang="en-US" altLang="ja-JP" sz="2400" dirty="0" smtClean="0"/>
              <a:t>=-0.06118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4450" y="18304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初期値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5132918"/>
            <a:ext cx="315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horseshoe orbit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5" name="図 4" descr="horsesho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48" y="1722560"/>
            <a:ext cx="6497586" cy="45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2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 smtClean="0"/>
              <a:t>練習問題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1991155"/>
            <a:ext cx="78963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◇</a:t>
            </a:r>
            <a:r>
              <a:rPr lang="en-US" altLang="ja-JP" sz="2800" dirty="0" err="1"/>
              <a:t>tadpole</a:t>
            </a:r>
            <a:r>
              <a:rPr lang="en-US" altLang="ja-JP" sz="2800" dirty="0" err="1" smtClean="0"/>
              <a:t>,horseshoe</a:t>
            </a:r>
            <a:r>
              <a:rPr lang="en-US" altLang="ja-JP" sz="2800" dirty="0" smtClean="0"/>
              <a:t>,</a:t>
            </a:r>
            <a:r>
              <a:rPr lang="ja-JP" altLang="en-US" sz="2800" dirty="0" smtClean="0"/>
              <a:t>その他</a:t>
            </a:r>
            <a:r>
              <a:rPr lang="ja-JP" altLang="en-US" sz="2800" dirty="0" smtClean="0"/>
              <a:t>の</a:t>
            </a:r>
            <a:r>
              <a:rPr lang="ja-JP" altLang="en-US" sz="2800" dirty="0" smtClean="0"/>
              <a:t>軌道</a:t>
            </a:r>
            <a:r>
              <a:rPr lang="ja-JP" altLang="en-US" sz="2800" dirty="0" smtClean="0"/>
              <a:t>の境界と</a:t>
            </a:r>
            <a:r>
              <a:rPr lang="ja-JP" altLang="en-US" sz="2800" dirty="0" smtClean="0"/>
              <a:t>なる</a:t>
            </a:r>
            <a:endParaRPr lang="en-US" altLang="ja-JP" sz="2800" dirty="0" smtClean="0"/>
          </a:p>
          <a:p>
            <a:r>
              <a:rPr lang="ja-JP" altLang="en-US" sz="2800" dirty="0" smtClean="0"/>
              <a:t>初期値</a:t>
            </a:r>
            <a:r>
              <a:rPr lang="ja-JP" altLang="en-US" sz="2800" dirty="0" smtClean="0"/>
              <a:t>は</a:t>
            </a:r>
            <a:r>
              <a:rPr lang="ja-JP" altLang="en-US" sz="2800" dirty="0" smtClean="0"/>
              <a:t>？</a:t>
            </a:r>
            <a:r>
              <a:rPr kumimoji="1" lang="ja-JP" altLang="en-US" sz="2800" dirty="0" smtClean="0"/>
              <a:t>いろいろ</a:t>
            </a:r>
            <a:r>
              <a:rPr kumimoji="1" lang="ja-JP" altLang="en-US" sz="2800" dirty="0" smtClean="0"/>
              <a:t>な初期値で計算をしてみよう！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3377927"/>
            <a:ext cx="8025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◇</a:t>
            </a:r>
            <a:r>
              <a:rPr lang="ja-JP" altLang="en-US" sz="2800" dirty="0" smtClean="0"/>
              <a:t>回転</a:t>
            </a:r>
            <a:r>
              <a:rPr lang="ja-JP" altLang="en-US" sz="2800" dirty="0" smtClean="0"/>
              <a:t>座標系で</a:t>
            </a:r>
            <a:r>
              <a:rPr kumimoji="1" lang="ja-JP" altLang="en-US" sz="2800" dirty="0" smtClean="0"/>
              <a:t>の運動方程式を用いて解いてみる。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4461131"/>
            <a:ext cx="7722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◇</a:t>
            </a:r>
            <a:r>
              <a:rPr lang="ja-JP" altLang="en-US" sz="2800" dirty="0" smtClean="0"/>
              <a:t>一般</a:t>
            </a:r>
            <a:r>
              <a:rPr lang="ja-JP" altLang="en-US" sz="2800" dirty="0" smtClean="0"/>
              <a:t>の三体問題を解く。粒子の質量がどの</a:t>
            </a:r>
            <a:r>
              <a:rPr lang="ja-JP" altLang="en-US" sz="2800" dirty="0" smtClean="0"/>
              <a:t>程度</a:t>
            </a:r>
            <a:endParaRPr lang="en-US" altLang="ja-JP" sz="2800" dirty="0" smtClean="0"/>
          </a:p>
          <a:p>
            <a:r>
              <a:rPr lang="ja-JP" altLang="en-US" sz="2800" dirty="0" smtClean="0"/>
              <a:t>で</a:t>
            </a:r>
            <a:r>
              <a:rPr lang="ja-JP" altLang="en-US" sz="2800" dirty="0" smtClean="0"/>
              <a:t>あれば</a:t>
            </a:r>
            <a:r>
              <a:rPr lang="ja-JP" altLang="en-US" sz="2800" dirty="0" smtClean="0"/>
              <a:t>、制限</a:t>
            </a:r>
            <a:r>
              <a:rPr lang="ja-JP" altLang="en-US" sz="2800" dirty="0" smtClean="0"/>
              <a:t>三体の近似が成り立つか。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41235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エレガント.thmx</Template>
  <TotalTime>615</TotalTime>
  <Words>263</Words>
  <Application>Microsoft Macintosh PowerPoint</Application>
  <PresentationFormat>画面に合わせる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2" baseType="lpstr">
      <vt:lpstr>ホワイト</vt:lpstr>
      <vt:lpstr>数式</vt:lpstr>
      <vt:lpstr>円制限三体問題 〜tadpole &amp; horseshoe orbit〜</vt:lpstr>
      <vt:lpstr>三体問題</vt:lpstr>
      <vt:lpstr>円制限三体問題とは</vt:lpstr>
      <vt:lpstr>ラグランジュポイント</vt:lpstr>
      <vt:lpstr>木星のトロヤ群</vt:lpstr>
      <vt:lpstr>運動方程式</vt:lpstr>
      <vt:lpstr>L4の近傍からスタート</vt:lpstr>
      <vt:lpstr>もう少し離れた所からスタート</vt:lpstr>
      <vt:lpstr>練習問題</vt:lpstr>
      <vt:lpstr>参考文献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円制限三体問題 〜tadpole &amp; horseshoe orbit〜</dc:title>
  <dc:creator>菊地 章宏</dc:creator>
  <cp:lastModifiedBy>菊地 章宏</cp:lastModifiedBy>
  <cp:revision>63</cp:revision>
  <dcterms:created xsi:type="dcterms:W3CDTF">2013-10-31T12:19:36Z</dcterms:created>
  <dcterms:modified xsi:type="dcterms:W3CDTF">2013-11-08T05:08:02Z</dcterms:modified>
</cp:coreProperties>
</file>