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sldIdLst>
    <p:sldId id="256" r:id="rId2"/>
    <p:sldId id="283" r:id="rId3"/>
    <p:sldId id="257" r:id="rId4"/>
    <p:sldId id="270" r:id="rId5"/>
    <p:sldId id="276" r:id="rId6"/>
    <p:sldId id="284" r:id="rId7"/>
    <p:sldId id="272" r:id="rId8"/>
    <p:sldId id="273" r:id="rId9"/>
    <p:sldId id="281" r:id="rId10"/>
    <p:sldId id="282" r:id="rId11"/>
    <p:sldId id="274" r:id="rId12"/>
    <p:sldId id="275" r:id="rId13"/>
    <p:sldId id="279" r:id="rId14"/>
    <p:sldId id="278" r:id="rId15"/>
    <p:sldId id="277" r:id="rId16"/>
    <p:sldId id="269" r:id="rId17"/>
    <p:sldId id="280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C6EBB-AB02-4C4D-B519-0D7B0403035F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7E2B3-2FBB-264C-8F42-325804CE6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27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XY</a:t>
            </a:r>
            <a:r>
              <a:rPr kumimoji="1" lang="ja-JP" altLang="en-US" dirty="0" smtClean="0"/>
              <a:t>は思い合い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Z</a:t>
            </a:r>
            <a:r>
              <a:rPr kumimoji="1" lang="ja-JP" altLang="en-US" dirty="0" smtClean="0"/>
              <a:t>ヘの思い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Y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ヘの思い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に分割できる。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E2B3-2FBB-264C-8F42-325804CE615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67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8DCA639-DF35-094A-980D-FE91FCD924EE}" type="datetimeFigureOut">
              <a:rPr kumimoji="1" lang="ja-JP" altLang="en-US" smtClean="0"/>
              <a:t>2014/11/14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3E6A45C-F9D8-A145-860C-56EE7A78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kumimoji="1"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kumimoji="1"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5.jpg"/><Relationship Id="rId5" Type="http://schemas.openxmlformats.org/officeDocument/2006/relationships/image" Target="../media/image11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9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数値地惑演習</a:t>
            </a:r>
            <a:endParaRPr kumimoji="1" lang="en-US" altLang="ja-JP" dirty="0" smtClean="0"/>
          </a:p>
          <a:p>
            <a:r>
              <a:rPr lang="ja-JP" altLang="en-US" smtClean="0"/>
              <a:t>山本智子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友情シミュレーション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464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riendppp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84" y="1548161"/>
            <a:ext cx="7330772" cy="51315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6314905" y="1672244"/>
            <a:ext cx="2552870" cy="3215766"/>
          </a:xfrm>
          <a:prstGeom prst="wedgeRoundRectCallout">
            <a:avLst>
              <a:gd name="adj1" fmla="val -76711"/>
              <a:gd name="adj2" fmla="val 1122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B</a:t>
            </a:r>
            <a:r>
              <a:rPr lang="ja-JP" altLang="en-US" sz="2400" dirty="0" smtClean="0">
                <a:solidFill>
                  <a:schemeClr val="tx2"/>
                </a:solidFill>
              </a:rPr>
              <a:t>さん</a:t>
            </a:r>
            <a:r>
              <a:rPr kumimoji="1" lang="ja-JP" altLang="en-US" sz="2400" dirty="0" smtClean="0">
                <a:solidFill>
                  <a:schemeClr val="tx2"/>
                </a:solidFill>
              </a:rPr>
              <a:t>の心境</a:t>
            </a:r>
            <a:endParaRPr lang="en-US" altLang="ja-JP" sz="2400" dirty="0">
              <a:solidFill>
                <a:srgbClr val="FFFFFF"/>
              </a:solidFill>
            </a:endParaRPr>
          </a:p>
          <a:p>
            <a:pPr algn="ctr"/>
            <a:r>
              <a:rPr lang="en-US" altLang="ja-JP" sz="2400" dirty="0">
                <a:solidFill>
                  <a:srgbClr val="FFFFFF"/>
                </a:solidFill>
              </a:rPr>
              <a:t>A</a:t>
            </a:r>
            <a:r>
              <a:rPr lang="en-US" altLang="ja-JP" sz="2400" dirty="0" smtClean="0">
                <a:solidFill>
                  <a:srgbClr val="FFFFFF"/>
                </a:solidFill>
              </a:rPr>
              <a:t>(</a:t>
            </a:r>
            <a:r>
              <a:rPr lang="ja-JP" altLang="en-US" sz="2400" dirty="0" smtClean="0">
                <a:solidFill>
                  <a:srgbClr val="FFFFFF"/>
                </a:solidFill>
              </a:rPr>
              <a:t>私</a:t>
            </a:r>
            <a:r>
              <a:rPr lang="en-US" altLang="ja-JP" sz="2400" dirty="0" smtClean="0">
                <a:solidFill>
                  <a:srgbClr val="FFFFFF"/>
                </a:solidFill>
              </a:rPr>
              <a:t>)</a:t>
            </a:r>
            <a:r>
              <a:rPr kumimoji="1" lang="ja-JP" altLang="en-US" sz="2400" dirty="0" smtClean="0">
                <a:solidFill>
                  <a:srgbClr val="FFFFFF"/>
                </a:solidFill>
              </a:rPr>
              <a:t>大好き</a:t>
            </a:r>
            <a:r>
              <a:rPr kumimoji="1" lang="en-US" altLang="ja-JP" sz="2400" dirty="0" smtClean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6" name="雲 5"/>
          <p:cNvSpPr/>
          <p:nvPr/>
        </p:nvSpPr>
        <p:spPr>
          <a:xfrm>
            <a:off x="4766623" y="4888010"/>
            <a:ext cx="4377377" cy="158729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この</a:t>
            </a:r>
            <a:r>
              <a:rPr lang="en-US" altLang="ja-JP" sz="2400" dirty="0" smtClean="0">
                <a:solidFill>
                  <a:srgbClr val="FFFF00"/>
                </a:solidFill>
              </a:rPr>
              <a:t>B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さんとは</a:t>
            </a:r>
            <a:r>
              <a:rPr lang="ja-JP" altLang="en-US" sz="2400" dirty="0" smtClean="0">
                <a:solidFill>
                  <a:srgbClr val="FFFF00"/>
                </a:solidFill>
              </a:rPr>
              <a:t>大親友に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なれそう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！！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2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276225" y="2511877"/>
            <a:ext cx="3533594" cy="2768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モデル化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定式化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88043" y="1295402"/>
            <a:ext cx="3335547" cy="1007734"/>
          </a:xfrm>
          <a:prstGeom prst="wedgeRoundRectCallout">
            <a:avLst>
              <a:gd name="adj1" fmla="val -34393"/>
              <a:gd name="adj2" fmla="val 858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相手への思い</a:t>
            </a:r>
            <a:r>
              <a:rPr kumimoji="1" lang="ja-JP" altLang="en-US" sz="2800" dirty="0" smtClean="0"/>
              <a:t>の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時間発展</a:t>
            </a:r>
            <a:endParaRPr kumimoji="1" lang="ja-JP" altLang="en-US" sz="2800" dirty="0"/>
          </a:p>
        </p:txBody>
      </p:sp>
      <p:sp>
        <p:nvSpPr>
          <p:cNvPr id="8" name="ドーナツ 7"/>
          <p:cNvSpPr/>
          <p:nvPr/>
        </p:nvSpPr>
        <p:spPr>
          <a:xfrm>
            <a:off x="695860" y="2591863"/>
            <a:ext cx="521893" cy="521852"/>
          </a:xfrm>
          <a:prstGeom prst="donut">
            <a:avLst>
              <a:gd name="adj" fmla="val 487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4" name="図形グループ 33"/>
          <p:cNvGrpSpPr/>
          <p:nvPr/>
        </p:nvGrpSpPr>
        <p:grpSpPr>
          <a:xfrm>
            <a:off x="4618974" y="2082395"/>
            <a:ext cx="1831109" cy="2877325"/>
            <a:chOff x="904614" y="1350738"/>
            <a:chExt cx="1831109" cy="2877325"/>
          </a:xfrm>
        </p:grpSpPr>
        <p:sp>
          <p:nvSpPr>
            <p:cNvPr id="35" name="円/楕円 34"/>
            <p:cNvSpPr/>
            <p:nvPr/>
          </p:nvSpPr>
          <p:spPr>
            <a:xfrm>
              <a:off x="1255537" y="1350738"/>
              <a:ext cx="1235147" cy="12002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1886564" y="2584231"/>
              <a:ext cx="0" cy="1200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1921357" y="3764719"/>
              <a:ext cx="569327" cy="463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1255537" y="3764720"/>
              <a:ext cx="631027" cy="46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1782188" y="2932132"/>
              <a:ext cx="617573" cy="17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2396882" y="2445071"/>
              <a:ext cx="338841" cy="495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 flipV="1">
              <a:off x="1376248" y="2949527"/>
              <a:ext cx="40594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904614" y="2497256"/>
              <a:ext cx="471635" cy="452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1376248" y="1490964"/>
              <a:ext cx="10206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・　　・</a:t>
              </a:r>
              <a:endParaRPr kumimoji="1" lang="en-US" altLang="ja-JP" sz="2800" dirty="0" smtClean="0"/>
            </a:p>
            <a:p>
              <a:r>
                <a:rPr lang="ja-JP" altLang="ja-JP" sz="2800" dirty="0"/>
                <a:t>　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3</a:t>
              </a:r>
              <a:endParaRPr kumimoji="1" lang="ja-JP" altLang="en-US" sz="2800" dirty="0"/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7058252" y="2082395"/>
            <a:ext cx="1335582" cy="2877325"/>
            <a:chOff x="1255537" y="1350738"/>
            <a:chExt cx="1335582" cy="2877325"/>
          </a:xfrm>
        </p:grpSpPr>
        <p:sp>
          <p:nvSpPr>
            <p:cNvPr id="47" name="円/楕円 46"/>
            <p:cNvSpPr/>
            <p:nvPr/>
          </p:nvSpPr>
          <p:spPr>
            <a:xfrm>
              <a:off x="1255537" y="1350738"/>
              <a:ext cx="1235147" cy="12002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1886564" y="2584231"/>
              <a:ext cx="0" cy="1200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1921357" y="3764719"/>
              <a:ext cx="669762" cy="463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1255537" y="3764720"/>
              <a:ext cx="631027" cy="46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1782188" y="2932132"/>
              <a:ext cx="617573" cy="17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2396881" y="2940829"/>
              <a:ext cx="194238" cy="434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 flipV="1">
              <a:off x="1376248" y="2949527"/>
              <a:ext cx="40594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1255537" y="2949527"/>
              <a:ext cx="120711" cy="426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1376248" y="1490964"/>
              <a:ext cx="10148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 \</a:t>
              </a:r>
              <a:r>
                <a:rPr kumimoji="1" lang="ja-JP" altLang="en-US" sz="2800" dirty="0" smtClean="0"/>
                <a:t>　　</a:t>
              </a:r>
              <a:r>
                <a:rPr lang="ja-JP" altLang="en-US" sz="2800" dirty="0" smtClean="0"/>
                <a:t>・</a:t>
              </a:r>
              <a:endParaRPr kumimoji="1" lang="en-US" altLang="ja-JP" sz="2800" dirty="0" smtClean="0"/>
            </a:p>
            <a:p>
              <a:r>
                <a:rPr lang="ja-JP" altLang="ja-JP" sz="2800" dirty="0"/>
                <a:t>　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3</a:t>
              </a:r>
              <a:endParaRPr kumimoji="1" lang="ja-JP" altLang="en-US" sz="2800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5157007" y="1347587"/>
            <a:ext cx="120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自分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246564" y="1347587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ja-JP" altLang="en-US" sz="2400" dirty="0" smtClean="0"/>
              <a:t>さん</a:t>
            </a:r>
            <a:endParaRPr kumimoji="1" lang="ja-JP" altLang="en-US" sz="2400" dirty="0"/>
          </a:p>
        </p:txBody>
      </p:sp>
      <p:sp>
        <p:nvSpPr>
          <p:cNvPr id="60" name="角丸四角形 59"/>
          <p:cNvSpPr/>
          <p:nvPr/>
        </p:nvSpPr>
        <p:spPr>
          <a:xfrm>
            <a:off x="3809819" y="5141703"/>
            <a:ext cx="2566872" cy="1572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/>
              <a:t>1.</a:t>
            </a:r>
            <a:r>
              <a:rPr kumimoji="1" lang="ja-JP" altLang="en-US" sz="2400" dirty="0" smtClean="0"/>
              <a:t>人の良い所を</a:t>
            </a:r>
            <a:endParaRPr lang="en-US" altLang="ja-JP" sz="2400" dirty="0"/>
          </a:p>
          <a:p>
            <a:r>
              <a:rPr kumimoji="1" lang="ja-JP" altLang="en-US" sz="2400" dirty="0" smtClean="0"/>
              <a:t>発見する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62" name="角丸四角形 61"/>
          <p:cNvSpPr/>
          <p:nvPr/>
        </p:nvSpPr>
        <p:spPr>
          <a:xfrm>
            <a:off x="6484875" y="5141703"/>
            <a:ext cx="2566872" cy="1572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/>
              <a:t>1.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人の</a:t>
            </a:r>
            <a:r>
              <a:rPr lang="ja-JP" altLang="en-US" sz="2400" dirty="0" smtClean="0">
                <a:solidFill>
                  <a:schemeClr val="bg1"/>
                </a:solidFill>
              </a:rPr>
              <a:t>良い所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を</a:t>
            </a:r>
            <a:endParaRPr lang="en-US" altLang="ja-JP" sz="2400" dirty="0">
              <a:solidFill>
                <a:schemeClr val="bg1"/>
              </a:solidFill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発見する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endParaRPr lang="en-US" altLang="ja-JP" sz="24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538880" y="6096270"/>
            <a:ext cx="195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2.</a:t>
            </a:r>
            <a:r>
              <a:rPr lang="ja-JP" altLang="en-US" sz="2400" dirty="0" smtClean="0">
                <a:solidFill>
                  <a:srgbClr val="FF0000"/>
                </a:solidFill>
              </a:rPr>
              <a:t>あまのじゃく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902603" y="6130208"/>
            <a:ext cx="101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2.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素直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52" name="図 5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5" y="2596108"/>
            <a:ext cx="2070100" cy="952500"/>
          </a:xfrm>
          <a:prstGeom prst="rect">
            <a:avLst/>
          </a:prstGeom>
        </p:spPr>
      </p:pic>
      <p:pic>
        <p:nvPicPr>
          <p:cNvPr id="61" name="図 6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385" y="2975811"/>
            <a:ext cx="723900" cy="368300"/>
          </a:xfrm>
          <a:prstGeom prst="rect">
            <a:avLst/>
          </a:prstGeom>
        </p:spPr>
      </p:pic>
      <p:pic>
        <p:nvPicPr>
          <p:cNvPr id="64" name="図 6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5" y="3994279"/>
            <a:ext cx="2082800" cy="952500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785" y="4413556"/>
            <a:ext cx="698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friendppp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0059"/>
            <a:ext cx="7341295" cy="51389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6314905" y="1672244"/>
            <a:ext cx="2552870" cy="3215766"/>
          </a:xfrm>
          <a:prstGeom prst="wedgeRoundRectCallout">
            <a:avLst>
              <a:gd name="adj1" fmla="val -148263"/>
              <a:gd name="adj2" fmla="val 2853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B</a:t>
            </a:r>
            <a:r>
              <a:rPr lang="ja-JP" altLang="en-US" sz="2400" dirty="0" smtClean="0">
                <a:solidFill>
                  <a:schemeClr val="tx2"/>
                </a:solidFill>
              </a:rPr>
              <a:t>さん</a:t>
            </a:r>
            <a:r>
              <a:rPr kumimoji="1" lang="ja-JP" altLang="en-US" sz="2400" dirty="0" smtClean="0">
                <a:solidFill>
                  <a:schemeClr val="tx2"/>
                </a:solidFill>
              </a:rPr>
              <a:t>の心境</a:t>
            </a:r>
            <a:endParaRPr kumimoji="1" lang="en-US" altLang="ja-JP" sz="2400" dirty="0" smtClean="0">
              <a:solidFill>
                <a:schemeClr val="tx2"/>
              </a:solidFill>
            </a:endParaRPr>
          </a:p>
          <a:p>
            <a:pPr algn="ctr"/>
            <a:r>
              <a:rPr lang="en-US" altLang="ja-JP" sz="2400" dirty="0"/>
              <a:t>A</a:t>
            </a:r>
            <a:r>
              <a:rPr kumimoji="1" lang="ja-JP" altLang="en-US" sz="2400" dirty="0" smtClean="0"/>
              <a:t>（私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に、良い所あるけれど、</a:t>
            </a:r>
            <a:r>
              <a:rPr lang="en-US" altLang="ja-JP" sz="2400" dirty="0"/>
              <a:t>A</a:t>
            </a:r>
            <a:r>
              <a:rPr kumimoji="1" lang="ja-JP" altLang="en-US" sz="2400" dirty="0" smtClean="0"/>
              <a:t>が</a:t>
            </a:r>
            <a:r>
              <a:rPr lang="en-US" altLang="ja-JP" sz="2400" dirty="0"/>
              <a:t>B</a:t>
            </a:r>
            <a:r>
              <a:rPr kumimoji="1" lang="ja-JP" altLang="en-US" sz="2400" dirty="0" smtClean="0"/>
              <a:t>の事</a:t>
            </a:r>
            <a:r>
              <a:rPr lang="ja-JP" altLang="en-US" sz="2400" dirty="0" smtClean="0"/>
              <a:t>を</a:t>
            </a:r>
            <a:r>
              <a:rPr kumimoji="1" lang="ja-JP" altLang="en-US" sz="2400" dirty="0" smtClean="0"/>
              <a:t>好きすぎて、だんだん疎ましくなってしまった。</a:t>
            </a:r>
            <a:endParaRPr kumimoji="1" lang="ja-JP" altLang="en-US" sz="2400" dirty="0"/>
          </a:p>
        </p:txBody>
      </p:sp>
      <p:sp>
        <p:nvSpPr>
          <p:cNvPr id="5" name="雲 4"/>
          <p:cNvSpPr/>
          <p:nvPr/>
        </p:nvSpPr>
        <p:spPr>
          <a:xfrm>
            <a:off x="4766623" y="4888010"/>
            <a:ext cx="4377377" cy="158729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この</a:t>
            </a:r>
            <a:r>
              <a:rPr lang="en-US" altLang="ja-JP" sz="2400" dirty="0">
                <a:solidFill>
                  <a:srgbClr val="FFFF00"/>
                </a:solidFill>
              </a:rPr>
              <a:t>B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さんとは仲良くなれない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！！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5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2" y="1723286"/>
            <a:ext cx="2070100" cy="952500"/>
          </a:xfrm>
          <a:prstGeom prst="rect">
            <a:avLst/>
          </a:prstGeom>
        </p:spPr>
      </p:pic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062" y="2102989"/>
            <a:ext cx="723900" cy="368300"/>
          </a:xfrm>
          <a:prstGeom prst="rect">
            <a:avLst/>
          </a:prstGeom>
        </p:spPr>
      </p:pic>
      <p:pic>
        <p:nvPicPr>
          <p:cNvPr id="16" name="図 15" descr="00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984" y="834230"/>
            <a:ext cx="2587137" cy="28331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説明</a:t>
            </a:r>
            <a:endParaRPr kumimoji="1" lang="ja-JP" altLang="en-US" dirty="0"/>
          </a:p>
        </p:txBody>
      </p:sp>
      <p:sp>
        <p:nvSpPr>
          <p:cNvPr id="38" name="ドーナツ 37"/>
          <p:cNvSpPr/>
          <p:nvPr/>
        </p:nvSpPr>
        <p:spPr>
          <a:xfrm>
            <a:off x="1935829" y="2008958"/>
            <a:ext cx="521893" cy="521852"/>
          </a:xfrm>
          <a:prstGeom prst="donut">
            <a:avLst>
              <a:gd name="adj" fmla="val 4877"/>
            </a:avLst>
          </a:prstGeom>
          <a:solidFill>
            <a:srgbClr val="AFA14B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5119" y="3148504"/>
            <a:ext cx="643412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・初期値</a:t>
            </a:r>
            <a:r>
              <a:rPr lang="en-US" altLang="ja-JP" sz="2000" dirty="0" smtClean="0"/>
              <a:t>y1=1,y2=1</a:t>
            </a:r>
            <a:r>
              <a:rPr lang="ja-JP" altLang="en-US" sz="2000" dirty="0" smtClean="0"/>
              <a:t>では、</a:t>
            </a:r>
            <a:r>
              <a:rPr kumimoji="1" lang="ja-JP" altLang="en-US" sz="2000" dirty="0" smtClean="0"/>
              <a:t>最初に</a:t>
            </a:r>
            <a:r>
              <a:rPr lang="en-US" altLang="ja-JP" sz="2000" dirty="0" smtClean="0"/>
              <a:t>y1</a:t>
            </a:r>
            <a:r>
              <a:rPr kumimoji="1" lang="ja-JP" altLang="en-US" sz="2000" dirty="0" smtClean="0"/>
              <a:t>が大きく増加。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・初めはそれでも</a:t>
            </a:r>
            <a:r>
              <a:rPr lang="en-US" altLang="ja-JP" sz="2000" dirty="0" smtClean="0"/>
              <a:t>y1</a:t>
            </a:r>
            <a:r>
              <a:rPr kumimoji="1" lang="ja-JP" altLang="en-US" sz="2000" dirty="0" smtClean="0"/>
              <a:t>が小さいため、</a:t>
            </a:r>
            <a:r>
              <a:rPr kumimoji="1" lang="en-US" altLang="ja-JP" sz="2000" dirty="0" smtClean="0"/>
              <a:t>y2</a:t>
            </a:r>
            <a:r>
              <a:rPr kumimoji="1" lang="ja-JP" altLang="en-US" sz="2000" dirty="0" smtClean="0"/>
              <a:t>も減少する事は無い。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→</a:t>
            </a:r>
            <a:r>
              <a:rPr lang="ja-JP" altLang="en-US" sz="2000" dirty="0" smtClean="0"/>
              <a:t>わだかまりがある程度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94565" y="4272626"/>
            <a:ext cx="6226556" cy="132343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/>
              <a:t>2</a:t>
            </a:r>
            <a:r>
              <a:rPr lang="ja-JP" altLang="en-US" sz="2000" dirty="0" smtClean="0"/>
              <a:t>式の</a:t>
            </a:r>
            <a:r>
              <a:rPr lang="en-US" altLang="ja-JP" sz="2000" dirty="0" smtClean="0"/>
              <a:t>y1</a:t>
            </a:r>
            <a:r>
              <a:rPr lang="ja-JP" altLang="en-US" sz="2000" dirty="0" smtClean="0"/>
              <a:t>がだんだん式を支配していく</a:t>
            </a:r>
            <a:endParaRPr lang="en-US" altLang="ja-JP" sz="2000" dirty="0" smtClean="0"/>
          </a:p>
          <a:p>
            <a:r>
              <a:rPr lang="ja-JP" altLang="en-US" sz="2000" dirty="0" smtClean="0"/>
              <a:t>・よって、</a:t>
            </a:r>
            <a:r>
              <a:rPr lang="en-US" altLang="ja-JP" sz="2000" dirty="0" smtClean="0"/>
              <a:t>y1(</a:t>
            </a:r>
            <a:r>
              <a:rPr lang="ja-JP" altLang="en-US" sz="2000" dirty="0" smtClean="0"/>
              <a:t>の絶対値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の増加はとどまることをしらない</a:t>
            </a:r>
            <a:endParaRPr lang="en-US" altLang="ja-JP" sz="2000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y2</a:t>
            </a:r>
            <a:r>
              <a:rPr lang="ja-JP" altLang="en-US" sz="2000" dirty="0" smtClean="0"/>
              <a:t>はどんどん下がっていく</a:t>
            </a:r>
            <a:endParaRPr lang="en-US" altLang="ja-JP" sz="2000" dirty="0" smtClean="0"/>
          </a:p>
          <a:p>
            <a:r>
              <a:rPr lang="en-US" altLang="ja-JP" sz="2000" dirty="0" smtClean="0"/>
              <a:t>→</a:t>
            </a:r>
            <a:r>
              <a:rPr lang="ja-JP" altLang="en-US" sz="2000" dirty="0" smtClean="0"/>
              <a:t>疎ましがられている</a:t>
            </a:r>
            <a:endParaRPr lang="ja-JP" altLang="en-US" sz="2000" dirty="0"/>
          </a:p>
        </p:txBody>
      </p:sp>
      <p:sp>
        <p:nvSpPr>
          <p:cNvPr id="50" name="ドーナツ 49"/>
          <p:cNvSpPr/>
          <p:nvPr/>
        </p:nvSpPr>
        <p:spPr>
          <a:xfrm>
            <a:off x="496173" y="1728976"/>
            <a:ext cx="521893" cy="521852"/>
          </a:xfrm>
          <a:prstGeom prst="donut">
            <a:avLst>
              <a:gd name="adj" fmla="val 4877"/>
            </a:avLst>
          </a:prstGeom>
          <a:solidFill>
            <a:srgbClr val="D48D6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ドーナツ 51"/>
          <p:cNvSpPr/>
          <p:nvPr/>
        </p:nvSpPr>
        <p:spPr>
          <a:xfrm>
            <a:off x="5770502" y="2066960"/>
            <a:ext cx="521893" cy="521852"/>
          </a:xfrm>
          <a:prstGeom prst="donut">
            <a:avLst>
              <a:gd name="adj" fmla="val 4877"/>
            </a:avLst>
          </a:prstGeom>
          <a:solidFill>
            <a:srgbClr val="AFA14B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雲 14"/>
          <p:cNvSpPr/>
          <p:nvPr/>
        </p:nvSpPr>
        <p:spPr>
          <a:xfrm>
            <a:off x="4014932" y="4940195"/>
            <a:ext cx="5100814" cy="163948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今後の</a:t>
            </a:r>
            <a:r>
              <a:rPr kumimoji="1" lang="en-US" altLang="ja-JP" sz="2400" dirty="0" smtClean="0"/>
              <a:t>2</a:t>
            </a:r>
            <a:r>
              <a:rPr lang="ja-JP" altLang="en-US" sz="2400" dirty="0" smtClean="0"/>
              <a:t>人については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計算していません</a:t>
            </a:r>
            <a:r>
              <a:rPr lang="en-US" altLang="ja-JP" sz="2400" dirty="0" smtClean="0"/>
              <a:t>!</a:t>
            </a:r>
            <a:endParaRPr kumimoji="1" lang="ja-JP" altLang="en-US" sz="2400" dirty="0"/>
          </a:p>
        </p:txBody>
      </p:sp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285" y="1763766"/>
            <a:ext cx="2082800" cy="952500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605" y="2183043"/>
            <a:ext cx="698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3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2" grpId="0" animBg="1"/>
      <p:bldP spid="5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モデル化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初期値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 smtClean="0"/>
              <a:t>出会いは入学式</a:t>
            </a:r>
            <a:endParaRPr kumimoji="1" lang="en-US" altLang="ja-JP" dirty="0" smtClean="0"/>
          </a:p>
          <a:p>
            <a:r>
              <a:rPr lang="ja-JP" altLang="en-US" dirty="0" smtClean="0"/>
              <a:t>その前から、</a:t>
            </a:r>
            <a:r>
              <a:rPr lang="en-US" altLang="ja-JP" dirty="0"/>
              <a:t>B</a:t>
            </a:r>
            <a:r>
              <a:rPr lang="ja-JP" altLang="en-US" dirty="0" smtClean="0"/>
              <a:t>さんは陰ながら、私</a:t>
            </a:r>
            <a:r>
              <a:rPr lang="en-US" altLang="ja-JP" dirty="0" smtClean="0"/>
              <a:t>A</a:t>
            </a:r>
            <a:r>
              <a:rPr lang="ja-JP" altLang="en-US" dirty="0" smtClean="0"/>
              <a:t>のことを気に入っていいた</a:t>
            </a:r>
            <a:r>
              <a:rPr lang="en-US" altLang="ja-JP" dirty="0" smtClean="0"/>
              <a:t>!</a:t>
            </a:r>
          </a:p>
          <a:p>
            <a:r>
              <a:rPr lang="ja-JP" altLang="en-US" dirty="0" smtClean="0"/>
              <a:t>初期値</a:t>
            </a:r>
            <a:r>
              <a:rPr lang="en-US" altLang="ja-JP" dirty="0" smtClean="0"/>
              <a:t>y1=1, y2=5</a:t>
            </a:r>
            <a:r>
              <a:rPr lang="ja-JP" altLang="en-US" dirty="0" smtClean="0"/>
              <a:t>でシミュレーションだ。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07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friendpppm_you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031" y="1809086"/>
            <a:ext cx="7430171" cy="52011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6314905" y="887148"/>
            <a:ext cx="2552870" cy="4000862"/>
          </a:xfrm>
          <a:prstGeom prst="wedgeRoundRectCallout">
            <a:avLst>
              <a:gd name="adj1" fmla="val -147582"/>
              <a:gd name="adj2" fmla="val 3294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B</a:t>
            </a:r>
            <a:r>
              <a:rPr lang="ja-JP" altLang="en-US" sz="2400" dirty="0" smtClean="0">
                <a:solidFill>
                  <a:schemeClr val="tx2"/>
                </a:solidFill>
              </a:rPr>
              <a:t>さん</a:t>
            </a:r>
            <a:r>
              <a:rPr kumimoji="1" lang="ja-JP" altLang="en-US" sz="2400" dirty="0" smtClean="0">
                <a:solidFill>
                  <a:schemeClr val="tx2"/>
                </a:solidFill>
              </a:rPr>
              <a:t>の心境</a:t>
            </a:r>
            <a:endParaRPr kumimoji="1" lang="en-US" altLang="ja-JP" sz="24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2400" dirty="0" smtClean="0"/>
              <a:t>初めは</a:t>
            </a:r>
            <a:r>
              <a:rPr lang="en-US" altLang="ja-JP" sz="2400" dirty="0"/>
              <a:t>A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私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の良い所が見えているし疎ましくない、が、やはり、途中から、</a:t>
            </a:r>
            <a:r>
              <a:rPr lang="en-US" altLang="ja-JP" sz="2400" dirty="0"/>
              <a:t>A</a:t>
            </a:r>
            <a:r>
              <a:rPr kumimoji="1" lang="ja-JP" altLang="en-US" sz="2400" dirty="0" smtClean="0"/>
              <a:t>が</a:t>
            </a:r>
            <a:r>
              <a:rPr lang="en-US" altLang="ja-JP" sz="2400" dirty="0"/>
              <a:t>B</a:t>
            </a:r>
            <a:r>
              <a:rPr kumimoji="1" lang="ja-JP" altLang="en-US" sz="2400" dirty="0" smtClean="0"/>
              <a:t>の事</a:t>
            </a:r>
            <a:r>
              <a:rPr lang="ja-JP" altLang="en-US" sz="2400" dirty="0" smtClean="0"/>
              <a:t>を</a:t>
            </a:r>
            <a:r>
              <a:rPr kumimoji="1" lang="ja-JP" altLang="en-US" sz="2400" dirty="0" smtClean="0"/>
              <a:t>好きすぎて、だんだん疎ましくなってしまった。</a:t>
            </a:r>
            <a:endParaRPr kumimoji="1" lang="ja-JP" altLang="en-US" sz="2400" dirty="0"/>
          </a:p>
        </p:txBody>
      </p:sp>
      <p:sp>
        <p:nvSpPr>
          <p:cNvPr id="5" name="雲 4"/>
          <p:cNvSpPr/>
          <p:nvPr/>
        </p:nvSpPr>
        <p:spPr>
          <a:xfrm>
            <a:off x="5290633" y="4644479"/>
            <a:ext cx="3577142" cy="193085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この</a:t>
            </a:r>
            <a:r>
              <a:rPr lang="en-US" altLang="ja-JP" sz="2400" dirty="0">
                <a:solidFill>
                  <a:schemeClr val="bg1"/>
                </a:solidFill>
              </a:rPr>
              <a:t>B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さんとは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FFFF00"/>
                </a:solidFill>
              </a:rPr>
              <a:t>一夏の付き合い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程度がベスト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!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2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・私は、人の良いところをよく発見するし、素直である。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・実際に、高校時代、初めに仲良かった子の中にはあまのじゃくな子も。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・しかし、今だに仲のよい友達は素直な子、特に、その中でも、人の良い所を発見できる子ばかりだ。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en-US" dirty="0" smtClean="0">
                <a:solidFill>
                  <a:srgbClr val="FF0000"/>
                </a:solidFill>
              </a:rPr>
              <a:t>このシミュレーションは信頼性があるといえる</a:t>
            </a:r>
            <a:r>
              <a:rPr lang="en-US" altLang="ja-JP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ただし、実際には、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・人によってあまのじゃく等の度合いが異なる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3</a:t>
            </a:r>
            <a:r>
              <a:rPr lang="ja-JP" altLang="en-US" dirty="0" smtClean="0"/>
              <a:t>人以上の問題になる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・他の要素も友情に影響してくる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などなど。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→</a:t>
            </a:r>
            <a:r>
              <a:rPr lang="ja-JP" altLang="en-US" dirty="0" smtClean="0"/>
              <a:t>課題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9735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014-11-04 00.36.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166" y="4214301"/>
            <a:ext cx="3246609" cy="24349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課題</a:t>
            </a:r>
            <a:r>
              <a:rPr kumimoji="1" lang="ja-JP" altLang="en-US" dirty="0" smtClean="0"/>
              <a:t>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符号や係数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今は</a:t>
            </a:r>
            <a:r>
              <a:rPr kumimoji="1" lang="en-US" altLang="ja-JP" dirty="0" smtClean="0"/>
              <a:t>±1)</a:t>
            </a:r>
            <a:r>
              <a:rPr kumimoji="1" lang="ja-JP" altLang="en-US" dirty="0" smtClean="0"/>
              <a:t>を変えて色々テストしてみるとより高精度に。</a:t>
            </a:r>
            <a:endParaRPr kumimoji="1" lang="en-US" altLang="ja-JP" dirty="0" smtClean="0"/>
          </a:p>
          <a:p>
            <a:r>
              <a:rPr lang="ja-JP" altLang="en-US" dirty="0" smtClean="0"/>
              <a:t>更に</a:t>
            </a:r>
            <a:r>
              <a:rPr lang="en-US" altLang="ja-JP" dirty="0" smtClean="0"/>
              <a:t>3</a:t>
            </a:r>
            <a:r>
              <a:rPr lang="ja-JP" altLang="en-US" dirty="0" smtClean="0"/>
              <a:t>人目</a:t>
            </a:r>
            <a:r>
              <a:rPr lang="en-US" altLang="ja-JP" dirty="0"/>
              <a:t>C</a:t>
            </a:r>
            <a:r>
              <a:rPr lang="ja-JP" altLang="en-US" dirty="0" smtClean="0"/>
              <a:t>を投入することも場合によっては必要。</a:t>
            </a:r>
            <a:endParaRPr lang="en-US" altLang="ja-JP" dirty="0" smtClean="0"/>
          </a:p>
          <a:p>
            <a:r>
              <a:rPr lang="ja-JP" altLang="en-US" dirty="0" smtClean="0"/>
              <a:t>また、他の要素を加える事も場合によっては必要。</a:t>
            </a:r>
            <a:endParaRPr lang="en-US" altLang="ja-JP" dirty="0" smtClean="0"/>
          </a:p>
          <a:p>
            <a:r>
              <a:rPr lang="ja-JP" altLang="en-US" dirty="0" smtClean="0"/>
              <a:t>例えば、</a:t>
            </a:r>
            <a:r>
              <a:rPr lang="en-US" altLang="ja-JP" dirty="0" smtClean="0"/>
              <a:t>3</a:t>
            </a:r>
            <a:r>
              <a:rPr lang="ja-JP" altLang="en-US" dirty="0" smtClean="0"/>
              <a:t>人目の</a:t>
            </a:r>
            <a:r>
              <a:rPr lang="en-US" altLang="ja-JP" dirty="0" smtClean="0"/>
              <a:t>C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と</a:t>
            </a:r>
            <a:r>
              <a:rPr lang="en-US" altLang="ja-JP" dirty="0"/>
              <a:t>B</a:t>
            </a:r>
            <a:r>
              <a:rPr lang="ja-JP" altLang="en-US" dirty="0" smtClean="0"/>
              <a:t>の思い合いが強いと</a:t>
            </a:r>
            <a:r>
              <a:rPr kumimoji="1" lang="ja-JP" altLang="en-US" dirty="0" smtClean="0"/>
              <a:t>、自分も</a:t>
            </a:r>
            <a:r>
              <a:rPr lang="ja-JP" altLang="en-US" dirty="0" smtClean="0"/>
              <a:t>強くなる。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(dy3/</a:t>
            </a:r>
            <a:r>
              <a:rPr lang="en-US" altLang="ja-JP" dirty="0" err="1" smtClean="0"/>
              <a:t>dt</a:t>
            </a:r>
            <a:r>
              <a:rPr lang="en-US" altLang="ja-JP" dirty="0" smtClean="0"/>
              <a:t> ∝ y1*y2, y3, y1, y2)</a:t>
            </a:r>
            <a:r>
              <a:rPr lang="ja-JP" altLang="en-US" dirty="0" smtClean="0"/>
              <a:t>とか、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他なんやかん</a:t>
            </a:r>
            <a:r>
              <a:rPr lang="ja-JP" altLang="en-US" dirty="0" smtClean="0"/>
              <a:t>やいじると、ローレンツ方程式というもの</a:t>
            </a:r>
            <a:r>
              <a:rPr kumimoji="1" lang="ja-JP" altLang="en-US" dirty="0" smtClean="0"/>
              <a:t>がでてきたりする。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・サンプルプログラムの</a:t>
            </a:r>
            <a:r>
              <a:rPr lang="en-US" altLang="ja-JP" dirty="0" smtClean="0"/>
              <a:t>”&lt;-”</a:t>
            </a:r>
            <a:r>
              <a:rPr lang="ja-JP" altLang="en-US" dirty="0" smtClean="0"/>
              <a:t>のついてる行をいじりましょう。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3</a:t>
            </a:r>
            <a:r>
              <a:rPr lang="ja-JP" altLang="en-US" dirty="0" smtClean="0"/>
              <a:t>人の関係は</a:t>
            </a:r>
            <a:r>
              <a:rPr lang="en-US" altLang="ja-JP" dirty="0" smtClean="0"/>
              <a:t>2</a:t>
            </a:r>
            <a:r>
              <a:rPr lang="ja-JP" altLang="en-US" dirty="0" smtClean="0"/>
              <a:t>人の時よりも、より予測不可能な関係。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57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ながれ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 smtClean="0"/>
              <a:t>なぜこの計算を要するのか</a:t>
            </a:r>
            <a:endParaRPr kumimoji="1" lang="en-US" altLang="ja-JP" dirty="0" smtClean="0"/>
          </a:p>
          <a:p>
            <a:r>
              <a:rPr lang="ja-JP" altLang="en-US" dirty="0" smtClean="0"/>
              <a:t>モデル化</a:t>
            </a:r>
            <a:endParaRPr lang="en-US" altLang="ja-JP" dirty="0" smtClean="0"/>
          </a:p>
          <a:p>
            <a:r>
              <a:rPr kumimoji="1" lang="ja-JP" altLang="en-US" dirty="0" smtClean="0"/>
              <a:t>計算</a:t>
            </a:r>
            <a:endParaRPr kumimoji="1" lang="en-US" altLang="ja-JP" dirty="0" smtClean="0"/>
          </a:p>
          <a:p>
            <a:r>
              <a:rPr lang="ja-JP" altLang="en-US" dirty="0" smtClean="0"/>
              <a:t>考察・結果</a:t>
            </a:r>
            <a:endParaRPr lang="en-US" altLang="ja-JP" dirty="0" smtClean="0"/>
          </a:p>
          <a:p>
            <a:r>
              <a:rPr kumimoji="1" lang="ja-JP" altLang="en-US" dirty="0" smtClean="0"/>
              <a:t>実証</a:t>
            </a:r>
            <a:endParaRPr kumimoji="1" lang="en-US" altLang="ja-JP" dirty="0" smtClean="0"/>
          </a:p>
          <a:p>
            <a:r>
              <a:rPr lang="ja-JP" altLang="en-US" dirty="0" smtClean="0"/>
              <a:t>シミュレーションの信憑性の程度</a:t>
            </a:r>
            <a:endParaRPr lang="en-US" altLang="ja-JP" dirty="0" smtClean="0"/>
          </a:p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962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友情問題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ja-JP" altLang="en-US" dirty="0" smtClean="0"/>
              <a:t>仲の良い友達がいることは素敵</a:t>
            </a:r>
            <a:endParaRPr lang="en-US" altLang="ja-JP" dirty="0" smtClean="0"/>
          </a:p>
          <a:p>
            <a:r>
              <a:rPr lang="ja-JP" altLang="en-US" dirty="0" smtClean="0"/>
              <a:t>だけど人付き合い</a:t>
            </a:r>
            <a:r>
              <a:rPr lang="ja-JP" altLang="en-US" dirty="0"/>
              <a:t>は</a:t>
            </a:r>
            <a:r>
              <a:rPr lang="ja-JP" altLang="en-US" dirty="0" smtClean="0"/>
              <a:t>難しい</a:t>
            </a:r>
            <a:endParaRPr kumimoji="1" lang="en-US" altLang="ja-JP" dirty="0" smtClean="0"/>
          </a:p>
          <a:p>
            <a:r>
              <a:rPr lang="ja-JP" altLang="en-US" dirty="0" smtClean="0"/>
              <a:t>どんな人となら仲良くなれるかシミュレーション</a:t>
            </a:r>
            <a:r>
              <a:rPr lang="en-US" altLang="ja-JP" dirty="0" smtClean="0"/>
              <a:t>!</a:t>
            </a:r>
            <a:endParaRPr kumimoji="1" lang="ja-JP" altLang="en-US" dirty="0"/>
          </a:p>
        </p:txBody>
      </p:sp>
      <p:pic>
        <p:nvPicPr>
          <p:cNvPr id="4" name="図 3" descr="2014-11-04 00.35.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542" y="4087837"/>
            <a:ext cx="3276068" cy="2457051"/>
          </a:xfrm>
          <a:prstGeom prst="rect">
            <a:avLst/>
          </a:prstGeom>
        </p:spPr>
      </p:pic>
      <p:pic>
        <p:nvPicPr>
          <p:cNvPr id="8" name="図 7" descr="2014-08-30 22.52.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28" y="2972290"/>
            <a:ext cx="3253133" cy="24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5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正方形/長方形 83"/>
          <p:cNvSpPr/>
          <p:nvPr/>
        </p:nvSpPr>
        <p:spPr>
          <a:xfrm>
            <a:off x="276225" y="2511877"/>
            <a:ext cx="3533594" cy="2768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モデル化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定式化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276226" y="1347587"/>
            <a:ext cx="3533594" cy="1007734"/>
          </a:xfrm>
          <a:prstGeom prst="wedgeRoundRectCallout">
            <a:avLst>
              <a:gd name="adj1" fmla="val -34393"/>
              <a:gd name="adj2" fmla="val 8580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相手への思い</a:t>
            </a:r>
            <a:r>
              <a:rPr kumimoji="1" lang="ja-JP" altLang="en-US" sz="2800" dirty="0" smtClean="0"/>
              <a:t>の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時間発展</a:t>
            </a:r>
            <a:endParaRPr kumimoji="1" lang="ja-JP" altLang="en-US" sz="2800" dirty="0"/>
          </a:p>
        </p:txBody>
      </p:sp>
      <p:sp>
        <p:nvSpPr>
          <p:cNvPr id="8" name="ドーナツ 7"/>
          <p:cNvSpPr/>
          <p:nvPr/>
        </p:nvSpPr>
        <p:spPr>
          <a:xfrm>
            <a:off x="695860" y="2591863"/>
            <a:ext cx="521893" cy="521852"/>
          </a:xfrm>
          <a:prstGeom prst="donut">
            <a:avLst>
              <a:gd name="adj" fmla="val 487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4" name="図形グループ 33"/>
          <p:cNvGrpSpPr/>
          <p:nvPr/>
        </p:nvGrpSpPr>
        <p:grpSpPr>
          <a:xfrm>
            <a:off x="4618974" y="2082395"/>
            <a:ext cx="1831109" cy="2877325"/>
            <a:chOff x="904614" y="1350738"/>
            <a:chExt cx="1831109" cy="2877325"/>
          </a:xfrm>
        </p:grpSpPr>
        <p:sp>
          <p:nvSpPr>
            <p:cNvPr id="35" name="円/楕円 34"/>
            <p:cNvSpPr/>
            <p:nvPr/>
          </p:nvSpPr>
          <p:spPr>
            <a:xfrm>
              <a:off x="1255537" y="1350738"/>
              <a:ext cx="1235147" cy="12002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1886564" y="2584231"/>
              <a:ext cx="0" cy="1200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1921357" y="3764719"/>
              <a:ext cx="569327" cy="463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1255537" y="3764720"/>
              <a:ext cx="631027" cy="46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1782188" y="2932132"/>
              <a:ext cx="617573" cy="17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2396882" y="2445071"/>
              <a:ext cx="338841" cy="495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 flipV="1">
              <a:off x="1376248" y="2949527"/>
              <a:ext cx="40594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904614" y="2497256"/>
              <a:ext cx="471635" cy="452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1376248" y="1490964"/>
              <a:ext cx="10206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・　　・</a:t>
              </a:r>
              <a:endParaRPr kumimoji="1" lang="en-US" altLang="ja-JP" sz="2800" dirty="0" smtClean="0"/>
            </a:p>
            <a:p>
              <a:r>
                <a:rPr lang="ja-JP" altLang="ja-JP" sz="2800" dirty="0"/>
                <a:t>　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3</a:t>
              </a:r>
              <a:endParaRPr kumimoji="1" lang="ja-JP" altLang="en-US" sz="2800" dirty="0"/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7058252" y="2082395"/>
            <a:ext cx="1335582" cy="2877325"/>
            <a:chOff x="1255537" y="1350738"/>
            <a:chExt cx="1335582" cy="2877325"/>
          </a:xfrm>
        </p:grpSpPr>
        <p:sp>
          <p:nvSpPr>
            <p:cNvPr id="47" name="円/楕円 46"/>
            <p:cNvSpPr/>
            <p:nvPr/>
          </p:nvSpPr>
          <p:spPr>
            <a:xfrm>
              <a:off x="1255537" y="1350738"/>
              <a:ext cx="1235147" cy="12002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1886564" y="2584231"/>
              <a:ext cx="0" cy="1200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1921357" y="3764719"/>
              <a:ext cx="669762" cy="463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1255537" y="3764720"/>
              <a:ext cx="631027" cy="46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1782188" y="2932132"/>
              <a:ext cx="617573" cy="17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2396881" y="2940829"/>
              <a:ext cx="194238" cy="434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 flipV="1">
              <a:off x="1376248" y="2949527"/>
              <a:ext cx="40594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1255537" y="2949527"/>
              <a:ext cx="120711" cy="426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1376248" y="1490964"/>
              <a:ext cx="9312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 \</a:t>
              </a:r>
              <a:r>
                <a:rPr kumimoji="1" lang="ja-JP" altLang="en-US" sz="2800" dirty="0" smtClean="0"/>
                <a:t>　　</a:t>
              </a:r>
              <a:r>
                <a:rPr lang="en-US" altLang="ja-JP" sz="2800" dirty="0"/>
                <a:t>/</a:t>
              </a:r>
              <a:endParaRPr kumimoji="1" lang="en-US" altLang="ja-JP" sz="2800" dirty="0" smtClean="0"/>
            </a:p>
            <a:p>
              <a:r>
                <a:rPr lang="ja-JP" altLang="ja-JP" sz="2800" dirty="0"/>
                <a:t>　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3</a:t>
              </a:r>
              <a:endParaRPr kumimoji="1" lang="ja-JP" altLang="en-US" sz="2800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5014608" y="1347587"/>
            <a:ext cx="135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A(</a:t>
            </a:r>
            <a:r>
              <a:rPr lang="ja-JP" altLang="en-US" sz="2400" dirty="0" smtClean="0"/>
              <a:t>自分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246564" y="1347587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ja-JP" altLang="en-US" sz="2400" dirty="0" smtClean="0"/>
              <a:t>さん</a:t>
            </a:r>
            <a:endParaRPr kumimoji="1" lang="ja-JP" altLang="en-US" sz="2400" dirty="0"/>
          </a:p>
        </p:txBody>
      </p:sp>
      <p:sp>
        <p:nvSpPr>
          <p:cNvPr id="60" name="角丸四角形 59"/>
          <p:cNvSpPr/>
          <p:nvPr/>
        </p:nvSpPr>
        <p:spPr>
          <a:xfrm>
            <a:off x="3809819" y="5141703"/>
            <a:ext cx="2566872" cy="1572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/>
              <a:t>1.</a:t>
            </a:r>
            <a:r>
              <a:rPr kumimoji="1" lang="ja-JP" altLang="en-US" sz="2400" dirty="0" smtClean="0"/>
              <a:t>人の良い所を</a:t>
            </a:r>
            <a:endParaRPr lang="en-US" altLang="ja-JP" sz="2400" dirty="0"/>
          </a:p>
          <a:p>
            <a:r>
              <a:rPr kumimoji="1" lang="ja-JP" altLang="en-US" sz="2400" dirty="0" smtClean="0"/>
              <a:t>発見する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62" name="角丸四角形 61"/>
          <p:cNvSpPr/>
          <p:nvPr/>
        </p:nvSpPr>
        <p:spPr>
          <a:xfrm>
            <a:off x="6484875" y="5141703"/>
            <a:ext cx="2566872" cy="1572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/>
              <a:t>1.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人の悪い所を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発見する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538880" y="6096270"/>
            <a:ext cx="195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2.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あまのじゃく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902603" y="6130208"/>
            <a:ext cx="101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2.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素直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 flipH="1" flipV="1">
            <a:off x="2139761" y="3398043"/>
            <a:ext cx="1783830" cy="2168374"/>
          </a:xfrm>
          <a:prstGeom prst="straightConnector1">
            <a:avLst/>
          </a:prstGeom>
          <a:ln w="38100" cmpd="sng"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H="1" flipV="1">
            <a:off x="2800826" y="3398043"/>
            <a:ext cx="1170257" cy="2949402"/>
          </a:xfrm>
          <a:prstGeom prst="straightConnector1">
            <a:avLst/>
          </a:prstGeom>
          <a:ln w="38100" cmpd="sng"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1826625" y="3398043"/>
            <a:ext cx="574210" cy="0"/>
          </a:xfrm>
          <a:prstGeom prst="line">
            <a:avLst/>
          </a:prstGeom>
          <a:ln w="38100" cmpd="sng">
            <a:solidFill>
              <a:srgbClr val="6531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2678385" y="3398043"/>
            <a:ext cx="763188" cy="0"/>
          </a:xfrm>
          <a:prstGeom prst="line">
            <a:avLst/>
          </a:prstGeom>
          <a:ln w="38100" cmpd="sng">
            <a:solidFill>
              <a:srgbClr val="6531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416393" y="5392396"/>
            <a:ext cx="282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※</a:t>
            </a:r>
            <a:r>
              <a:rPr kumimoji="1" lang="ja-JP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素直とは、</a:t>
            </a:r>
            <a:endParaRPr kumimoji="1" lang="en-US" altLang="ja-JP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相手が自分事を好きなら、自分も相手のことが好き。</a:t>
            </a:r>
            <a:endParaRPr lang="en-US" altLang="ja-JP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あまのじゃくはその逆。</a:t>
            </a:r>
            <a:endParaRPr kumimoji="1" lang="ja-JP" alt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5" y="2596108"/>
            <a:ext cx="2070100" cy="952500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385" y="2975811"/>
            <a:ext cx="723900" cy="368300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5" y="4107362"/>
            <a:ext cx="2082800" cy="952500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073" y="4526587"/>
            <a:ext cx="698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モデル化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初期値等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 smtClean="0"/>
              <a:t>出会いは入学式</a:t>
            </a:r>
            <a:r>
              <a:rPr kumimoji="1" lang="en-US" altLang="ja-JP" dirty="0" smtClean="0"/>
              <a:t>(t=0.0)</a:t>
            </a:r>
          </a:p>
          <a:p>
            <a:r>
              <a:rPr lang="ja-JP" altLang="en-US" dirty="0" smtClean="0"/>
              <a:t>お互いなんとも思っていない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→</a:t>
            </a:r>
            <a:r>
              <a:rPr lang="ja-JP" altLang="en-US" dirty="0" smtClean="0"/>
              <a:t>初期値</a:t>
            </a:r>
            <a:r>
              <a:rPr lang="en-US" altLang="ja-JP" dirty="0" smtClean="0"/>
              <a:t>y1=1, y2=1</a:t>
            </a:r>
            <a:r>
              <a:rPr lang="ja-JP" altLang="en-US" dirty="0" smtClean="0"/>
              <a:t>でシミュレーションだ。</a:t>
            </a:r>
            <a:endParaRPr lang="en-US" altLang="ja-JP" dirty="0" smtClean="0"/>
          </a:p>
          <a:p>
            <a:r>
              <a:rPr lang="ja-JP" altLang="en-US" dirty="0"/>
              <a:t>大体</a:t>
            </a:r>
            <a:r>
              <a:rPr lang="en-US" altLang="ja-JP" dirty="0"/>
              <a:t>4</a:t>
            </a:r>
            <a:r>
              <a:rPr lang="ja-JP" altLang="en-US" dirty="0"/>
              <a:t>ヶ月</a:t>
            </a:r>
            <a:r>
              <a:rPr lang="en-US" altLang="ja-JP" dirty="0"/>
              <a:t>(</a:t>
            </a:r>
            <a:r>
              <a:rPr lang="ja-JP" altLang="en-US" dirty="0"/>
              <a:t>前期分</a:t>
            </a:r>
            <a:r>
              <a:rPr lang="en-US" altLang="ja-JP" dirty="0"/>
              <a:t>)</a:t>
            </a:r>
            <a:r>
              <a:rPr lang="ja-JP" altLang="en-US" dirty="0"/>
              <a:t>を計算</a:t>
            </a:r>
            <a:r>
              <a:rPr lang="en-US" altLang="ja-JP" dirty="0"/>
              <a:t>(t=1.0</a:t>
            </a:r>
            <a:r>
              <a:rPr lang="en-US" altLang="ja-JP" dirty="0" smtClean="0"/>
              <a:t>)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6721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riendppm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9220"/>
            <a:ext cx="7408222" cy="51857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6384489" y="1672244"/>
            <a:ext cx="2552870" cy="3215766"/>
          </a:xfrm>
          <a:prstGeom prst="wedgeRoundRectCallout">
            <a:avLst>
              <a:gd name="adj1" fmla="val -76711"/>
              <a:gd name="adj2" fmla="val 1122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B</a:t>
            </a:r>
            <a:r>
              <a:rPr lang="ja-JP" altLang="en-US" sz="2400" dirty="0" smtClean="0">
                <a:solidFill>
                  <a:schemeClr val="tx2"/>
                </a:solidFill>
              </a:rPr>
              <a:t>さん</a:t>
            </a:r>
            <a:r>
              <a:rPr kumimoji="1" lang="ja-JP" altLang="en-US" sz="2400" dirty="0" smtClean="0">
                <a:solidFill>
                  <a:schemeClr val="tx2"/>
                </a:solidFill>
              </a:rPr>
              <a:t>の心境</a:t>
            </a:r>
            <a:endParaRPr kumimoji="1" lang="en-US" altLang="ja-JP" sz="24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若干、</a:t>
            </a:r>
            <a:r>
              <a:rPr lang="en-US" altLang="ja-JP" sz="2400" dirty="0">
                <a:solidFill>
                  <a:schemeClr val="bg1"/>
                </a:solidFill>
              </a:rPr>
              <a:t>A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私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)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は、嫌なとこはあるし疎ましいのでとても嫌いだ。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6" name="雲 5"/>
          <p:cNvSpPr/>
          <p:nvPr/>
        </p:nvSpPr>
        <p:spPr>
          <a:xfrm>
            <a:off x="4766623" y="4888010"/>
            <a:ext cx="4377377" cy="158729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この</a:t>
            </a:r>
            <a:r>
              <a:rPr lang="en-US" altLang="ja-JP" sz="2400" dirty="0" smtClean="0">
                <a:solidFill>
                  <a:srgbClr val="FFFF00"/>
                </a:solidFill>
              </a:rPr>
              <a:t>B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さん</a:t>
            </a:r>
            <a:r>
              <a:rPr lang="ja-JP" altLang="en-US" sz="2400" dirty="0" smtClean="0">
                <a:solidFill>
                  <a:srgbClr val="FFFF00"/>
                </a:solidFill>
              </a:rPr>
              <a:t>には近づいていけない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！！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6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276225" y="2511877"/>
            <a:ext cx="3533594" cy="2768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モデル化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定式化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276226" y="1295402"/>
            <a:ext cx="3533594" cy="1007734"/>
          </a:xfrm>
          <a:prstGeom prst="wedgeRoundRectCallout">
            <a:avLst>
              <a:gd name="adj1" fmla="val -34393"/>
              <a:gd name="adj2" fmla="val 858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相手への思い</a:t>
            </a:r>
            <a:r>
              <a:rPr kumimoji="1" lang="ja-JP" altLang="en-US" sz="2800" dirty="0" smtClean="0"/>
              <a:t>の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時間発展</a:t>
            </a:r>
            <a:endParaRPr kumimoji="1" lang="ja-JP" altLang="en-US" sz="2800" dirty="0"/>
          </a:p>
        </p:txBody>
      </p:sp>
      <p:sp>
        <p:nvSpPr>
          <p:cNvPr id="8" name="ドーナツ 7"/>
          <p:cNvSpPr/>
          <p:nvPr/>
        </p:nvSpPr>
        <p:spPr>
          <a:xfrm>
            <a:off x="695860" y="2591863"/>
            <a:ext cx="521893" cy="521852"/>
          </a:xfrm>
          <a:prstGeom prst="donut">
            <a:avLst>
              <a:gd name="adj" fmla="val 487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4" name="図形グループ 33"/>
          <p:cNvGrpSpPr/>
          <p:nvPr/>
        </p:nvGrpSpPr>
        <p:grpSpPr>
          <a:xfrm>
            <a:off x="4618974" y="2082395"/>
            <a:ext cx="1831109" cy="2877325"/>
            <a:chOff x="904614" y="1350738"/>
            <a:chExt cx="1831109" cy="2877325"/>
          </a:xfrm>
        </p:grpSpPr>
        <p:sp>
          <p:nvSpPr>
            <p:cNvPr id="35" name="円/楕円 34"/>
            <p:cNvSpPr/>
            <p:nvPr/>
          </p:nvSpPr>
          <p:spPr>
            <a:xfrm>
              <a:off x="1255537" y="1350738"/>
              <a:ext cx="1235147" cy="12002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1886564" y="2584231"/>
              <a:ext cx="0" cy="1200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1921357" y="3764719"/>
              <a:ext cx="569327" cy="463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1255537" y="3764720"/>
              <a:ext cx="631027" cy="46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1782188" y="2932132"/>
              <a:ext cx="617573" cy="17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2396882" y="2445071"/>
              <a:ext cx="338841" cy="495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 flipV="1">
              <a:off x="1376248" y="2949527"/>
              <a:ext cx="40594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904614" y="2497256"/>
              <a:ext cx="471635" cy="452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1376248" y="1490964"/>
              <a:ext cx="10206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・　　・</a:t>
              </a:r>
              <a:endParaRPr kumimoji="1" lang="en-US" altLang="ja-JP" sz="2800" dirty="0" smtClean="0"/>
            </a:p>
            <a:p>
              <a:r>
                <a:rPr lang="ja-JP" altLang="ja-JP" sz="2800" dirty="0"/>
                <a:t>　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3</a:t>
              </a:r>
              <a:endParaRPr kumimoji="1" lang="ja-JP" altLang="en-US" sz="2800" dirty="0"/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7058252" y="2082395"/>
            <a:ext cx="1335582" cy="2877325"/>
            <a:chOff x="1255537" y="1350738"/>
            <a:chExt cx="1335582" cy="2877325"/>
          </a:xfrm>
        </p:grpSpPr>
        <p:sp>
          <p:nvSpPr>
            <p:cNvPr id="47" name="円/楕円 46"/>
            <p:cNvSpPr/>
            <p:nvPr/>
          </p:nvSpPr>
          <p:spPr>
            <a:xfrm>
              <a:off x="1255537" y="1350738"/>
              <a:ext cx="1235147" cy="12002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1886564" y="2584231"/>
              <a:ext cx="0" cy="1200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1921357" y="3764719"/>
              <a:ext cx="669762" cy="463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1255537" y="3764720"/>
              <a:ext cx="631027" cy="46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1782188" y="2932132"/>
              <a:ext cx="617573" cy="17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2396881" y="2940829"/>
              <a:ext cx="194238" cy="434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 flipV="1">
              <a:off x="1376248" y="2949527"/>
              <a:ext cx="40594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1255537" y="2949527"/>
              <a:ext cx="120711" cy="426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1376248" y="1490964"/>
              <a:ext cx="10206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・　　</a:t>
              </a:r>
              <a:r>
                <a:rPr lang="ja-JP" altLang="en-US" sz="2800" dirty="0" smtClean="0"/>
                <a:t>・</a:t>
              </a:r>
              <a:endParaRPr kumimoji="1" lang="en-US" altLang="ja-JP" sz="2800" dirty="0" smtClean="0"/>
            </a:p>
            <a:p>
              <a:r>
                <a:rPr lang="ja-JP" altLang="ja-JP" sz="2800" dirty="0"/>
                <a:t>　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3</a:t>
              </a:r>
              <a:endParaRPr kumimoji="1" lang="ja-JP" altLang="en-US" sz="2800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5157007" y="1347587"/>
            <a:ext cx="120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自分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246564" y="1347587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ja-JP" altLang="en-US" sz="2400" dirty="0" smtClean="0"/>
              <a:t>さん</a:t>
            </a:r>
            <a:endParaRPr kumimoji="1" lang="ja-JP" altLang="en-US" sz="2400" dirty="0"/>
          </a:p>
        </p:txBody>
      </p:sp>
      <p:sp>
        <p:nvSpPr>
          <p:cNvPr id="60" name="角丸四角形 59"/>
          <p:cNvSpPr/>
          <p:nvPr/>
        </p:nvSpPr>
        <p:spPr>
          <a:xfrm>
            <a:off x="3809819" y="5141703"/>
            <a:ext cx="2566872" cy="1572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/>
              <a:t>1.</a:t>
            </a:r>
            <a:r>
              <a:rPr kumimoji="1" lang="ja-JP" altLang="en-US" sz="2400" dirty="0" smtClean="0"/>
              <a:t>人の良い所を</a:t>
            </a:r>
            <a:endParaRPr lang="en-US" altLang="ja-JP" sz="2400" dirty="0"/>
          </a:p>
          <a:p>
            <a:r>
              <a:rPr kumimoji="1" lang="ja-JP" altLang="en-US" sz="2400" dirty="0" smtClean="0"/>
              <a:t>発見する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62" name="角丸四角形 61"/>
          <p:cNvSpPr/>
          <p:nvPr/>
        </p:nvSpPr>
        <p:spPr>
          <a:xfrm>
            <a:off x="6484875" y="5141703"/>
            <a:ext cx="2566872" cy="1572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/>
              <a:t>1.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人の悪い所を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発見する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538880" y="6096270"/>
            <a:ext cx="101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2.</a:t>
            </a:r>
            <a:r>
              <a:rPr lang="en-US" altLang="en-US" sz="2400" dirty="0" smtClean="0">
                <a:solidFill>
                  <a:schemeClr val="bg1"/>
                </a:solidFill>
              </a:rPr>
              <a:t>素直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902603" y="6130208"/>
            <a:ext cx="101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2.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素直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38" name="図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5" y="2596108"/>
            <a:ext cx="2070100" cy="952500"/>
          </a:xfrm>
          <a:prstGeom prst="rect">
            <a:avLst/>
          </a:prstGeom>
        </p:spPr>
      </p:pic>
      <p:pic>
        <p:nvPicPr>
          <p:cNvPr id="50" name="図 4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385" y="2975811"/>
            <a:ext cx="723900" cy="368300"/>
          </a:xfrm>
          <a:prstGeom prst="rect">
            <a:avLst/>
          </a:prstGeom>
        </p:spPr>
      </p:pic>
      <p:pic>
        <p:nvPicPr>
          <p:cNvPr id="63" name="図 6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5" y="4107362"/>
            <a:ext cx="2082800" cy="952500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085" y="4463715"/>
            <a:ext cx="711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2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friendppm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89" y="1672244"/>
            <a:ext cx="7380471" cy="516633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6314905" y="1672244"/>
            <a:ext cx="2552870" cy="3215766"/>
          </a:xfrm>
          <a:prstGeom prst="wedgeRoundRectCallout">
            <a:avLst>
              <a:gd name="adj1" fmla="val -76711"/>
              <a:gd name="adj2" fmla="val 1122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2"/>
                </a:solidFill>
              </a:rPr>
              <a:t>B</a:t>
            </a:r>
            <a:r>
              <a:rPr lang="ja-JP" altLang="en-US" sz="2400" dirty="0" smtClean="0">
                <a:solidFill>
                  <a:schemeClr val="tx2"/>
                </a:solidFill>
              </a:rPr>
              <a:t>さん</a:t>
            </a:r>
            <a:r>
              <a:rPr kumimoji="1" lang="ja-JP" altLang="en-US" sz="2400" dirty="0" smtClean="0">
                <a:solidFill>
                  <a:schemeClr val="tx2"/>
                </a:solidFill>
              </a:rPr>
              <a:t>の心境</a:t>
            </a:r>
            <a:endParaRPr kumimoji="1" lang="en-US" altLang="ja-JP" sz="24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若干、</a:t>
            </a:r>
            <a:r>
              <a:rPr lang="en-US" altLang="ja-JP" sz="2400" dirty="0" smtClean="0">
                <a:solidFill>
                  <a:schemeClr val="bg1"/>
                </a:solidFill>
              </a:rPr>
              <a:t>A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私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)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は、嫌なとこはあるけど、</a:t>
            </a:r>
            <a:r>
              <a:rPr lang="en-US" altLang="ja-JP" sz="2400" dirty="0">
                <a:solidFill>
                  <a:schemeClr val="bg1"/>
                </a:solidFill>
              </a:rPr>
              <a:t>B</a:t>
            </a:r>
            <a:r>
              <a:rPr lang="ja-JP" altLang="en-US" sz="2400" dirty="0" smtClean="0">
                <a:solidFill>
                  <a:schemeClr val="bg1"/>
                </a:solidFill>
              </a:rPr>
              <a:t>の事を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好きでいてくれるから、こちらも好きになる。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6" name="雲 5"/>
          <p:cNvSpPr/>
          <p:nvPr/>
        </p:nvSpPr>
        <p:spPr>
          <a:xfrm>
            <a:off x="4766623" y="4888010"/>
            <a:ext cx="4377377" cy="158729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この</a:t>
            </a:r>
            <a:r>
              <a:rPr lang="en-US" altLang="ja-JP" sz="2400" dirty="0">
                <a:solidFill>
                  <a:srgbClr val="FFFF00"/>
                </a:solidFill>
              </a:rPr>
              <a:t>B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さんとは仲良くなれそう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！！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4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276225" y="2511877"/>
            <a:ext cx="3533594" cy="2768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モデル化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定式化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88043" y="1295402"/>
            <a:ext cx="3335547" cy="1007734"/>
          </a:xfrm>
          <a:prstGeom prst="wedgeRoundRectCallout">
            <a:avLst>
              <a:gd name="adj1" fmla="val -34393"/>
              <a:gd name="adj2" fmla="val 858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相手への思い</a:t>
            </a:r>
            <a:r>
              <a:rPr kumimoji="1" lang="ja-JP" altLang="en-US" sz="2800" dirty="0" smtClean="0"/>
              <a:t>の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時間発展</a:t>
            </a:r>
            <a:endParaRPr kumimoji="1" lang="ja-JP" altLang="en-US" sz="2800" dirty="0"/>
          </a:p>
        </p:txBody>
      </p:sp>
      <p:sp>
        <p:nvSpPr>
          <p:cNvPr id="8" name="ドーナツ 7"/>
          <p:cNvSpPr/>
          <p:nvPr/>
        </p:nvSpPr>
        <p:spPr>
          <a:xfrm>
            <a:off x="695860" y="2591863"/>
            <a:ext cx="521893" cy="521852"/>
          </a:xfrm>
          <a:prstGeom prst="donut">
            <a:avLst>
              <a:gd name="adj" fmla="val 487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4" name="図形グループ 33"/>
          <p:cNvGrpSpPr/>
          <p:nvPr/>
        </p:nvGrpSpPr>
        <p:grpSpPr>
          <a:xfrm>
            <a:off x="4618974" y="2082395"/>
            <a:ext cx="1831109" cy="2877325"/>
            <a:chOff x="904614" y="1350738"/>
            <a:chExt cx="1831109" cy="2877325"/>
          </a:xfrm>
        </p:grpSpPr>
        <p:sp>
          <p:nvSpPr>
            <p:cNvPr id="35" name="円/楕円 34"/>
            <p:cNvSpPr/>
            <p:nvPr/>
          </p:nvSpPr>
          <p:spPr>
            <a:xfrm>
              <a:off x="1255537" y="1350738"/>
              <a:ext cx="1235147" cy="12002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1886564" y="2584231"/>
              <a:ext cx="0" cy="1200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1921357" y="3764719"/>
              <a:ext cx="569327" cy="463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1255537" y="3764720"/>
              <a:ext cx="631027" cy="46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1782188" y="2932132"/>
              <a:ext cx="617573" cy="17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2396882" y="2445071"/>
              <a:ext cx="338841" cy="495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 flipV="1">
              <a:off x="1376248" y="2949527"/>
              <a:ext cx="40594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904614" y="2497256"/>
              <a:ext cx="471635" cy="452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1376248" y="1490964"/>
              <a:ext cx="10206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・　　・</a:t>
              </a:r>
              <a:endParaRPr kumimoji="1" lang="en-US" altLang="ja-JP" sz="2800" dirty="0" smtClean="0"/>
            </a:p>
            <a:p>
              <a:r>
                <a:rPr lang="ja-JP" altLang="ja-JP" sz="2800" dirty="0"/>
                <a:t>　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3</a:t>
              </a:r>
              <a:endParaRPr kumimoji="1" lang="ja-JP" altLang="en-US" sz="2800" dirty="0"/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7058252" y="2082395"/>
            <a:ext cx="1335582" cy="2877325"/>
            <a:chOff x="1255537" y="1350738"/>
            <a:chExt cx="1335582" cy="2877325"/>
          </a:xfrm>
        </p:grpSpPr>
        <p:sp>
          <p:nvSpPr>
            <p:cNvPr id="47" name="円/楕円 46"/>
            <p:cNvSpPr/>
            <p:nvPr/>
          </p:nvSpPr>
          <p:spPr>
            <a:xfrm>
              <a:off x="1255537" y="1350738"/>
              <a:ext cx="1235147" cy="12002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1886564" y="2584231"/>
              <a:ext cx="0" cy="1200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1921357" y="3764719"/>
              <a:ext cx="669762" cy="463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1255537" y="3764720"/>
              <a:ext cx="631027" cy="46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1782188" y="2932132"/>
              <a:ext cx="617573" cy="17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2396881" y="2940829"/>
              <a:ext cx="194238" cy="434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 flipV="1">
              <a:off x="1376248" y="2949527"/>
              <a:ext cx="40594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1255537" y="2949527"/>
              <a:ext cx="120711" cy="426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1376248" y="1490964"/>
              <a:ext cx="107884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/>
                <a:t> </a:t>
              </a:r>
              <a:r>
                <a:rPr lang="ja-JP" altLang="en-US" sz="2800" dirty="0" smtClean="0"/>
                <a:t>・</a:t>
              </a:r>
              <a:r>
                <a:rPr lang="en-US" altLang="ja-JP" sz="2800" dirty="0" smtClean="0"/>
                <a:t>  </a:t>
              </a:r>
              <a:r>
                <a:rPr lang="ja-JP" altLang="en-US" sz="2800" dirty="0"/>
                <a:t>　</a:t>
              </a:r>
              <a:r>
                <a:rPr lang="ja-JP" altLang="en-US" sz="2800" dirty="0" smtClean="0"/>
                <a:t>・</a:t>
              </a:r>
              <a:endParaRPr kumimoji="1" lang="en-US" altLang="ja-JP" sz="2800" dirty="0" smtClean="0"/>
            </a:p>
            <a:p>
              <a:r>
                <a:rPr lang="ja-JP" altLang="ja-JP" sz="2800" dirty="0"/>
                <a:t>　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3</a:t>
              </a:r>
              <a:endParaRPr kumimoji="1" lang="ja-JP" altLang="en-US" sz="2800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5157007" y="1347587"/>
            <a:ext cx="120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自分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246564" y="1347587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ja-JP" altLang="en-US" sz="2400" dirty="0" smtClean="0"/>
              <a:t>さん</a:t>
            </a:r>
            <a:endParaRPr kumimoji="1" lang="ja-JP" altLang="en-US" sz="2400" dirty="0"/>
          </a:p>
        </p:txBody>
      </p:sp>
      <p:sp>
        <p:nvSpPr>
          <p:cNvPr id="60" name="角丸四角形 59"/>
          <p:cNvSpPr/>
          <p:nvPr/>
        </p:nvSpPr>
        <p:spPr>
          <a:xfrm>
            <a:off x="3809819" y="5141703"/>
            <a:ext cx="2566872" cy="1572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/>
              <a:t>1.</a:t>
            </a:r>
            <a:r>
              <a:rPr kumimoji="1" lang="ja-JP" altLang="en-US" sz="2400" dirty="0" smtClean="0"/>
              <a:t>人の良い所を</a:t>
            </a:r>
            <a:endParaRPr lang="en-US" altLang="ja-JP" sz="2400" dirty="0"/>
          </a:p>
          <a:p>
            <a:r>
              <a:rPr kumimoji="1" lang="ja-JP" altLang="en-US" sz="2400" dirty="0" smtClean="0"/>
              <a:t>発見する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62" name="角丸四角形 61"/>
          <p:cNvSpPr/>
          <p:nvPr/>
        </p:nvSpPr>
        <p:spPr>
          <a:xfrm>
            <a:off x="6484875" y="5141703"/>
            <a:ext cx="2566872" cy="1572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>
                <a:solidFill>
                  <a:srgbClr val="FFFFFF"/>
                </a:solidFill>
              </a:rPr>
              <a:t>1.</a:t>
            </a:r>
            <a:r>
              <a:rPr kumimoji="1" lang="ja-JP" altLang="en-US" sz="2400" dirty="0" smtClean="0">
                <a:solidFill>
                  <a:srgbClr val="FFFFFF"/>
                </a:solidFill>
              </a:rPr>
              <a:t>人の良い所を</a:t>
            </a:r>
            <a:endParaRPr lang="en-US" altLang="ja-JP" sz="2400" dirty="0">
              <a:solidFill>
                <a:srgbClr val="FFFFFF"/>
              </a:solidFill>
            </a:endParaRPr>
          </a:p>
          <a:p>
            <a:r>
              <a:rPr kumimoji="1" lang="ja-JP" altLang="en-US" sz="2400" dirty="0" smtClean="0">
                <a:solidFill>
                  <a:srgbClr val="FFFFFF"/>
                </a:solidFill>
              </a:rPr>
              <a:t>発見する</a:t>
            </a:r>
            <a:endParaRPr kumimoji="1" lang="en-US" altLang="ja-JP" sz="2400" dirty="0" smtClean="0">
              <a:solidFill>
                <a:srgbClr val="FFFFFF"/>
              </a:solidFill>
            </a:endParaRPr>
          </a:p>
          <a:p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538880" y="6096270"/>
            <a:ext cx="101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2.</a:t>
            </a:r>
            <a:r>
              <a:rPr lang="ja-JP" altLang="en-US" sz="2400" dirty="0" smtClean="0">
                <a:solidFill>
                  <a:schemeClr val="bg1"/>
                </a:solidFill>
              </a:rPr>
              <a:t>素直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902603" y="6130208"/>
            <a:ext cx="101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2.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素直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38" name="図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5" y="2596108"/>
            <a:ext cx="2070100" cy="952500"/>
          </a:xfrm>
          <a:prstGeom prst="rect">
            <a:avLst/>
          </a:prstGeom>
        </p:spPr>
      </p:pic>
      <p:pic>
        <p:nvPicPr>
          <p:cNvPr id="50" name="図 4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385" y="2975811"/>
            <a:ext cx="723900" cy="368300"/>
          </a:xfrm>
          <a:prstGeom prst="rect">
            <a:avLst/>
          </a:prstGeom>
        </p:spPr>
      </p:pic>
      <p:pic>
        <p:nvPicPr>
          <p:cNvPr id="61" name="図 6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785" y="4378854"/>
            <a:ext cx="711200" cy="368300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5" y="3994279"/>
            <a:ext cx="2082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1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891</Words>
  <Application>Microsoft Macintosh PowerPoint</Application>
  <PresentationFormat>画面に合わせる (4:3)</PresentationFormat>
  <Paragraphs>146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Soho</vt:lpstr>
      <vt:lpstr>友情シミュレーション</vt:lpstr>
      <vt:lpstr>ながれ</vt:lpstr>
      <vt:lpstr>友情問題</vt:lpstr>
      <vt:lpstr>モデル化(定式化)</vt:lpstr>
      <vt:lpstr>モデル化(初期値等)</vt:lpstr>
      <vt:lpstr>結果</vt:lpstr>
      <vt:lpstr>モデル化(定式化)</vt:lpstr>
      <vt:lpstr>結果</vt:lpstr>
      <vt:lpstr>モデル化(定式化)</vt:lpstr>
      <vt:lpstr>結果</vt:lpstr>
      <vt:lpstr>モデル化(定式化)</vt:lpstr>
      <vt:lpstr>結果</vt:lpstr>
      <vt:lpstr>説明</vt:lpstr>
      <vt:lpstr>モデル化(初期値)</vt:lpstr>
      <vt:lpstr>結果</vt:lpstr>
      <vt:lpstr>実証</vt:lpstr>
      <vt:lpstr>課題、</vt:lpstr>
    </vt:vector>
  </TitlesOfParts>
  <Company>東京工業大学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数値計算と私</dc:title>
  <dc:creator>山本 智子</dc:creator>
  <cp:lastModifiedBy>山本 智子</cp:lastModifiedBy>
  <cp:revision>125</cp:revision>
  <dcterms:created xsi:type="dcterms:W3CDTF">2014-09-29T13:12:47Z</dcterms:created>
  <dcterms:modified xsi:type="dcterms:W3CDTF">2014-11-14T05:39:13Z</dcterms:modified>
</cp:coreProperties>
</file>