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2" r:id="rId7"/>
    <p:sldId id="261" r:id="rId8"/>
    <p:sldId id="265" r:id="rId9"/>
    <p:sldId id="263" r:id="rId10"/>
    <p:sldId id="266" r:id="rId11"/>
    <p:sldId id="264" r:id="rId12"/>
    <p:sldId id="267" r:id="rId13"/>
    <p:sldId id="268" r:id="rId14"/>
    <p:sldId id="269" r:id="rId15"/>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3ED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18" autoAdjust="0"/>
    <p:restoredTop sz="88502" autoAdjust="0"/>
  </p:normalViewPr>
  <p:slideViewPr>
    <p:cSldViewPr snapToObjects="1">
      <p:cViewPr varScale="1">
        <p:scale>
          <a:sx n="89" d="100"/>
          <a:sy n="89" d="100"/>
        </p:scale>
        <p:origin x="-133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1148017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3154446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774781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3214545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1695676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1910879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732918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4278954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3085858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377264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D4B52D8-A69C-5643-9C5D-C40A5B815188}" type="datetimeFigureOut">
              <a:rPr kumimoji="1" lang="ja-JP" altLang="en-US" smtClean="0"/>
              <a:t>2015/11/12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30040674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4B52D8-A69C-5643-9C5D-C40A5B815188}" type="datetimeFigureOut">
              <a:rPr kumimoji="1" lang="ja-JP" altLang="en-US" smtClean="0"/>
              <a:t>2015/11/12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57002-9ECE-3D42-9131-34E4FDAF4D5D}" type="slidenum">
              <a:rPr kumimoji="1" lang="ja-JP" altLang="en-US" smtClean="0"/>
              <a:t>‹#›</a:t>
            </a:fld>
            <a:endParaRPr kumimoji="1" lang="ja-JP" altLang="en-US"/>
          </a:p>
        </p:txBody>
      </p:sp>
    </p:spTree>
    <p:extLst>
      <p:ext uri="{BB962C8B-B14F-4D97-AF65-F5344CB8AC3E}">
        <p14:creationId xmlns:p14="http://schemas.microsoft.com/office/powerpoint/2010/main" val="3249078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 Id="rId3"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6.emf"/><Relationship Id="rId5" Type="http://schemas.openxmlformats.org/officeDocument/2006/relationships/image" Target="../media/image17.emf"/><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68555" y="2425722"/>
            <a:ext cx="7991055" cy="1877738"/>
          </a:xfrm>
          <a:solidFill>
            <a:srgbClr val="FFFFFF">
              <a:alpha val="80000"/>
            </a:srgbClr>
          </a:solidFill>
        </p:spPr>
        <p:txBody>
          <a:bodyPr/>
          <a:lstStyle/>
          <a:p>
            <a:r>
              <a:rPr kumimoji="1" lang="ja-JP" altLang="en-US" dirty="0" smtClean="0">
                <a:solidFill>
                  <a:srgbClr val="800000"/>
                </a:solidFill>
              </a:rPr>
              <a:t>対戦ゲーム</a:t>
            </a:r>
            <a:r>
              <a:rPr lang="ja-JP" altLang="en-US" dirty="0" smtClean="0">
                <a:solidFill>
                  <a:srgbClr val="800000"/>
                </a:solidFill>
              </a:rPr>
              <a:t>における</a:t>
            </a:r>
            <a:r>
              <a:rPr kumimoji="1" lang="ja-JP" altLang="en-US" dirty="0" smtClean="0">
                <a:solidFill>
                  <a:srgbClr val="800000"/>
                </a:solidFill>
              </a:rPr>
              <a:t>環境変化のモデル作成</a:t>
            </a:r>
            <a:endParaRPr kumimoji="1" lang="ja-JP" altLang="en-US" dirty="0">
              <a:solidFill>
                <a:srgbClr val="800000"/>
              </a:solidFill>
            </a:endParaRPr>
          </a:p>
        </p:txBody>
      </p:sp>
      <p:sp>
        <p:nvSpPr>
          <p:cNvPr id="3" name="サブタイトル 2"/>
          <p:cNvSpPr>
            <a:spLocks noGrp="1"/>
          </p:cNvSpPr>
          <p:nvPr>
            <p:ph type="subTitle" idx="1"/>
          </p:nvPr>
        </p:nvSpPr>
        <p:spPr>
          <a:xfrm>
            <a:off x="2631804" y="4713446"/>
            <a:ext cx="4546180" cy="556516"/>
          </a:xfrm>
          <a:solidFill>
            <a:srgbClr val="FFFFFF">
              <a:alpha val="80000"/>
            </a:srgbClr>
          </a:solidFill>
        </p:spPr>
        <p:txBody>
          <a:bodyPr>
            <a:normAutofit/>
          </a:bodyPr>
          <a:lstStyle/>
          <a:p>
            <a:r>
              <a:rPr kumimoji="1" lang="ja-JP" altLang="en-US" sz="2800" dirty="0" smtClean="0">
                <a:solidFill>
                  <a:srgbClr val="008000"/>
                </a:solidFill>
              </a:rPr>
              <a:t>中本研</a:t>
            </a:r>
            <a:r>
              <a:rPr kumimoji="1" lang="en-US" altLang="ja-JP" sz="2800" dirty="0" smtClean="0">
                <a:solidFill>
                  <a:srgbClr val="008000"/>
                </a:solidFill>
              </a:rPr>
              <a:t>M1</a:t>
            </a:r>
            <a:r>
              <a:rPr kumimoji="1" lang="ja-JP" altLang="en-US" sz="2800" dirty="0" smtClean="0">
                <a:solidFill>
                  <a:srgbClr val="008000"/>
                </a:solidFill>
              </a:rPr>
              <a:t>　勝田</a:t>
            </a:r>
            <a:r>
              <a:rPr kumimoji="1" lang="en-US" altLang="ja-JP" sz="2800" dirty="0" smtClean="0">
                <a:solidFill>
                  <a:srgbClr val="008000"/>
                </a:solidFill>
              </a:rPr>
              <a:t> </a:t>
            </a:r>
            <a:r>
              <a:rPr kumimoji="1" lang="ja-JP" altLang="en-US" sz="2800" dirty="0" smtClean="0">
                <a:solidFill>
                  <a:srgbClr val="008000"/>
                </a:solidFill>
              </a:rPr>
              <a:t>祐哉</a:t>
            </a:r>
            <a:endParaRPr kumimoji="1" lang="ja-JP" altLang="en-US" sz="2800" dirty="0">
              <a:solidFill>
                <a:srgbClr val="008000"/>
              </a:solidFill>
            </a:endParaRPr>
          </a:p>
        </p:txBody>
      </p:sp>
    </p:spTree>
    <p:extLst>
      <p:ext uri="{BB962C8B-B14F-4D97-AF65-F5344CB8AC3E}">
        <p14:creationId xmlns:p14="http://schemas.microsoft.com/office/powerpoint/2010/main" val="11551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435280" cy="706090"/>
          </a:xfrm>
        </p:spPr>
        <p:txBody>
          <a:bodyPr>
            <a:normAutofit/>
          </a:bodyPr>
          <a:lstStyle/>
          <a:p>
            <a:r>
              <a:rPr kumimoji="1" lang="ja-JP" altLang="en-US" sz="3600" dirty="0" smtClean="0"/>
              <a:t>計算結果</a:t>
            </a:r>
            <a:r>
              <a:rPr kumimoji="1" lang="en-US" altLang="ja-JP" sz="3600" dirty="0" smtClean="0"/>
              <a:t>2 @</a:t>
            </a:r>
            <a:r>
              <a:rPr lang="ja-JP" altLang="en-US" sz="3600" dirty="0" smtClean="0"/>
              <a:t>定常解付近を</a:t>
            </a:r>
            <a:r>
              <a:rPr kumimoji="1" lang="ja-JP" altLang="en-US" sz="3600" dirty="0" smtClean="0"/>
              <a:t>初期値</a:t>
            </a:r>
            <a:endParaRPr kumimoji="1" lang="ja-JP" altLang="en-US" sz="3600" dirty="0"/>
          </a:p>
        </p:txBody>
      </p:sp>
      <p:pic>
        <p:nvPicPr>
          <p:cNvPr id="3" name="図 2"/>
          <p:cNvPicPr>
            <a:picLocks noChangeAspect="1"/>
          </p:cNvPicPr>
          <p:nvPr/>
        </p:nvPicPr>
        <p:blipFill>
          <a:blip r:embed="rId2"/>
          <a:stretch>
            <a:fillRect/>
          </a:stretch>
        </p:blipFill>
        <p:spPr>
          <a:xfrm>
            <a:off x="1062590" y="1196752"/>
            <a:ext cx="7018821" cy="4928108"/>
          </a:xfrm>
          <a:prstGeom prst="rect">
            <a:avLst/>
          </a:prstGeom>
        </p:spPr>
      </p:pic>
      <p:sp>
        <p:nvSpPr>
          <p:cNvPr id="4" name="テキスト ボックス 3"/>
          <p:cNvSpPr txBox="1"/>
          <p:nvPr/>
        </p:nvSpPr>
        <p:spPr>
          <a:xfrm>
            <a:off x="683568" y="908720"/>
            <a:ext cx="874440" cy="369332"/>
          </a:xfrm>
          <a:prstGeom prst="rect">
            <a:avLst/>
          </a:prstGeom>
          <a:noFill/>
        </p:spPr>
        <p:txBody>
          <a:bodyPr wrap="square" rtlCol="0">
            <a:spAutoFit/>
          </a:bodyPr>
          <a:lstStyle/>
          <a:p>
            <a:r>
              <a:rPr kumimoji="1" lang="ja-JP" altLang="en-US" dirty="0" smtClean="0"/>
              <a:t>使用率</a:t>
            </a:r>
            <a:endParaRPr kumimoji="1" lang="ja-JP" altLang="en-US" dirty="0"/>
          </a:p>
        </p:txBody>
      </p:sp>
      <p:sp>
        <p:nvSpPr>
          <p:cNvPr id="5" name="テキスト ボックス 4"/>
          <p:cNvSpPr txBox="1"/>
          <p:nvPr/>
        </p:nvSpPr>
        <p:spPr>
          <a:xfrm>
            <a:off x="8118140" y="5755528"/>
            <a:ext cx="874440" cy="369332"/>
          </a:xfrm>
          <a:prstGeom prst="rect">
            <a:avLst/>
          </a:prstGeom>
          <a:noFill/>
        </p:spPr>
        <p:txBody>
          <a:bodyPr wrap="square" rtlCol="0">
            <a:spAutoFit/>
          </a:bodyPr>
          <a:lstStyle/>
          <a:p>
            <a:r>
              <a:rPr lang="ja-JP" altLang="en-US" dirty="0" smtClean="0"/>
              <a:t>時間</a:t>
            </a:r>
            <a:endParaRPr kumimoji="1" lang="ja-JP" altLang="en-US" dirty="0"/>
          </a:p>
        </p:txBody>
      </p:sp>
      <p:sp>
        <p:nvSpPr>
          <p:cNvPr id="6" name="テキスト ボックス 5"/>
          <p:cNvSpPr txBox="1"/>
          <p:nvPr/>
        </p:nvSpPr>
        <p:spPr>
          <a:xfrm>
            <a:off x="457200" y="6063679"/>
            <a:ext cx="8435280" cy="461665"/>
          </a:xfrm>
          <a:prstGeom prst="rect">
            <a:avLst/>
          </a:prstGeom>
          <a:noFill/>
        </p:spPr>
        <p:txBody>
          <a:bodyPr wrap="square" rtlCol="0">
            <a:spAutoFit/>
          </a:bodyPr>
          <a:lstStyle/>
          <a:p>
            <a:r>
              <a:rPr kumimoji="1" lang="ja-JP" altLang="en-US" sz="2400" dirty="0" smtClean="0"/>
              <a:t>・時間を追うごとに波が大きくなっていく・・・。将来的に発散？</a:t>
            </a:r>
            <a:endParaRPr kumimoji="1" lang="en-US" altLang="ja-JP" sz="2400" dirty="0" smtClean="0"/>
          </a:p>
        </p:txBody>
      </p:sp>
      <p:pic>
        <p:nvPicPr>
          <p:cNvPr id="7" name="図 6"/>
          <p:cNvPicPr>
            <a:picLocks noChangeAspect="1"/>
          </p:cNvPicPr>
          <p:nvPr/>
        </p:nvPicPr>
        <p:blipFill>
          <a:blip r:embed="rId3"/>
          <a:stretch>
            <a:fillRect/>
          </a:stretch>
        </p:blipFill>
        <p:spPr>
          <a:xfrm>
            <a:off x="5220072" y="2780928"/>
            <a:ext cx="868040" cy="868040"/>
          </a:xfrm>
          <a:prstGeom prst="rect">
            <a:avLst/>
          </a:prstGeom>
        </p:spPr>
      </p:pic>
      <p:pic>
        <p:nvPicPr>
          <p:cNvPr id="8" name="図 7"/>
          <p:cNvPicPr>
            <a:picLocks noChangeAspect="1"/>
          </p:cNvPicPr>
          <p:nvPr/>
        </p:nvPicPr>
        <p:blipFill>
          <a:blip r:embed="rId4"/>
          <a:stretch>
            <a:fillRect/>
          </a:stretch>
        </p:blipFill>
        <p:spPr>
          <a:xfrm>
            <a:off x="5220072" y="844032"/>
            <a:ext cx="868040" cy="868040"/>
          </a:xfrm>
          <a:prstGeom prst="rect">
            <a:avLst/>
          </a:prstGeom>
        </p:spPr>
      </p:pic>
      <p:pic>
        <p:nvPicPr>
          <p:cNvPr id="9" name="図 8"/>
          <p:cNvPicPr>
            <a:picLocks noChangeAspect="1"/>
          </p:cNvPicPr>
          <p:nvPr/>
        </p:nvPicPr>
        <p:blipFill>
          <a:blip r:embed="rId5"/>
          <a:stretch>
            <a:fillRect/>
          </a:stretch>
        </p:blipFill>
        <p:spPr>
          <a:xfrm>
            <a:off x="5306876" y="4437112"/>
            <a:ext cx="694432" cy="694432"/>
          </a:xfrm>
          <a:prstGeom prst="rect">
            <a:avLst/>
          </a:prstGeom>
        </p:spPr>
      </p:pic>
    </p:spTree>
    <p:extLst>
      <p:ext uri="{BB962C8B-B14F-4D97-AF65-F5344CB8AC3E}">
        <p14:creationId xmlns:p14="http://schemas.microsoft.com/office/powerpoint/2010/main" val="330146644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FF">
              <a:alpha val="80000"/>
            </a:srgbClr>
          </a:solidFill>
        </p:spPr>
        <p:txBody>
          <a:bodyPr/>
          <a:lstStyle/>
          <a:p>
            <a:r>
              <a:rPr kumimoji="1" lang="ja-JP" altLang="en-US" dirty="0" smtClean="0"/>
              <a:t>結果のまとめと考察</a:t>
            </a:r>
            <a:endParaRPr kumimoji="1" lang="ja-JP" altLang="en-US" dirty="0"/>
          </a:p>
        </p:txBody>
      </p:sp>
      <p:sp>
        <p:nvSpPr>
          <p:cNvPr id="3" name="コンテンツ プレースホルダー 2"/>
          <p:cNvSpPr>
            <a:spLocks noGrp="1"/>
          </p:cNvSpPr>
          <p:nvPr>
            <p:ph idx="1"/>
          </p:nvPr>
        </p:nvSpPr>
        <p:spPr>
          <a:xfrm>
            <a:off x="457200" y="1600200"/>
            <a:ext cx="8229600" cy="5141168"/>
          </a:xfrm>
          <a:solidFill>
            <a:srgbClr val="FFFFFF">
              <a:alpha val="80000"/>
            </a:srgbClr>
          </a:solidFill>
        </p:spPr>
        <p:txBody>
          <a:bodyPr>
            <a:normAutofit lnSpcReduction="10000"/>
          </a:bodyPr>
          <a:lstStyle/>
          <a:p>
            <a:r>
              <a:rPr kumimoji="1" lang="ja-JP" altLang="en-US" dirty="0" smtClean="0"/>
              <a:t>使用率は収束が期待</a:t>
            </a:r>
            <a:r>
              <a:rPr kumimoji="1" lang="en-US" altLang="ja-JP" dirty="0" smtClean="0">
                <a:latin typeface="Times New Roman"/>
                <a:cs typeface="Times New Roman"/>
              </a:rPr>
              <a:t> </a:t>
            </a:r>
            <a:r>
              <a:rPr kumimoji="1" lang="en-US" altLang="ja-JP" dirty="0" smtClean="0">
                <a:latin typeface="+mn-ea"/>
                <a:cs typeface="Times New Roman"/>
              </a:rPr>
              <a:t>→</a:t>
            </a:r>
            <a:r>
              <a:rPr kumimoji="1" lang="en-US" altLang="ja-JP" dirty="0" smtClean="0">
                <a:latin typeface="Times New Roman"/>
                <a:cs typeface="Times New Roman"/>
              </a:rPr>
              <a:t> </a:t>
            </a:r>
            <a:r>
              <a:rPr kumimoji="1" lang="ja-JP" altLang="en-US" dirty="0" smtClean="0"/>
              <a:t>発散</a:t>
            </a:r>
            <a:endParaRPr lang="en-US" altLang="ja-JP" sz="2400" dirty="0" smtClean="0"/>
          </a:p>
          <a:p>
            <a:r>
              <a:rPr kumimoji="1" lang="ja-JP" altLang="en-US" dirty="0" smtClean="0">
                <a:latin typeface="Times New Roman"/>
                <a:cs typeface="Times New Roman"/>
              </a:rPr>
              <a:t>使用率は強さ順が期待</a:t>
            </a:r>
            <a:r>
              <a:rPr kumimoji="1" lang="en-US" altLang="ja-JP" dirty="0" smtClean="0">
                <a:latin typeface="Times New Roman"/>
                <a:cs typeface="Times New Roman"/>
              </a:rPr>
              <a:t> </a:t>
            </a:r>
            <a:r>
              <a:rPr kumimoji="1" lang="en-US" altLang="ja-JP" dirty="0" smtClean="0">
                <a:latin typeface="+mn-ea"/>
                <a:cs typeface="Times New Roman"/>
              </a:rPr>
              <a:t>→ </a:t>
            </a:r>
            <a:r>
              <a:rPr lang="ja-JP" altLang="en-US" dirty="0" smtClean="0">
                <a:latin typeface="Times New Roman"/>
                <a:cs typeface="Times New Roman"/>
              </a:rPr>
              <a:t>二番手が多い</a:t>
            </a:r>
            <a:endParaRPr lang="en-US" altLang="ja-JP" dirty="0" smtClean="0">
              <a:latin typeface="Times New Roman"/>
              <a:cs typeface="Times New Roman"/>
            </a:endParaRPr>
          </a:p>
          <a:p>
            <a:pPr marL="0" indent="0" algn="r">
              <a:buNone/>
            </a:pPr>
            <a:endParaRPr lang="en-US" altLang="ja-JP" sz="2400" dirty="0" smtClean="0">
              <a:solidFill>
                <a:prstClr val="black"/>
              </a:solidFill>
            </a:endParaRPr>
          </a:p>
          <a:p>
            <a:pPr marL="0" indent="0" algn="r">
              <a:buNone/>
            </a:pPr>
            <a:r>
              <a:rPr lang="ja-JP" altLang="en-US" sz="2400" dirty="0" smtClean="0">
                <a:solidFill>
                  <a:prstClr val="black"/>
                </a:solidFill>
              </a:rPr>
              <a:t>（</a:t>
            </a:r>
            <a:r>
              <a:rPr lang="ja-JP" altLang="en-US" sz="2400" dirty="0">
                <a:solidFill>
                  <a:prstClr val="black"/>
                </a:solidFill>
              </a:rPr>
              <a:t>理論的な制約でなく観測的に</a:t>
            </a:r>
            <a:r>
              <a:rPr lang="ja-JP" altLang="en-US" sz="2400" dirty="0" smtClean="0">
                <a:solidFill>
                  <a:prstClr val="black"/>
                </a:solidFill>
              </a:rPr>
              <a:t>）</a:t>
            </a:r>
            <a:endParaRPr lang="en-US" altLang="ja-JP" sz="2400" dirty="0" smtClean="0">
              <a:solidFill>
                <a:prstClr val="black"/>
              </a:solidFill>
            </a:endParaRPr>
          </a:p>
          <a:p>
            <a:pPr marL="0" indent="0" algn="r">
              <a:buNone/>
            </a:pPr>
            <a:endParaRPr kumimoji="1" lang="en-US" altLang="ja-JP" sz="2400" dirty="0">
              <a:solidFill>
                <a:prstClr val="black"/>
              </a:solidFill>
              <a:latin typeface="Times New Roman"/>
              <a:cs typeface="Times New Roman"/>
            </a:endParaRPr>
          </a:p>
          <a:p>
            <a:pPr marL="0" indent="0" algn="r">
              <a:buNone/>
            </a:pPr>
            <a:endParaRPr lang="en-US" altLang="ja-JP" sz="2400" dirty="0" smtClean="0">
              <a:solidFill>
                <a:prstClr val="black"/>
              </a:solidFill>
              <a:latin typeface="Times New Roman"/>
              <a:cs typeface="Times New Roman"/>
            </a:endParaRPr>
          </a:p>
          <a:p>
            <a:pPr marL="0" indent="0" algn="r">
              <a:buNone/>
            </a:pPr>
            <a:endParaRPr kumimoji="1" lang="en-US" altLang="ja-JP" sz="2400" dirty="0">
              <a:solidFill>
                <a:prstClr val="black"/>
              </a:solidFill>
              <a:latin typeface="Times New Roman"/>
              <a:cs typeface="Times New Roman"/>
            </a:endParaRPr>
          </a:p>
          <a:p>
            <a:r>
              <a:rPr lang="ja-JP" altLang="en-US" dirty="0" smtClean="0">
                <a:solidFill>
                  <a:prstClr val="black"/>
                </a:solidFill>
                <a:latin typeface="Times New Roman"/>
                <a:cs typeface="Times New Roman"/>
              </a:rPr>
              <a:t>モデルの式・パラメーターの間違い</a:t>
            </a:r>
            <a:endParaRPr lang="en-US" altLang="ja-JP" dirty="0" smtClean="0">
              <a:solidFill>
                <a:prstClr val="black"/>
              </a:solidFill>
              <a:latin typeface="Times New Roman"/>
              <a:cs typeface="Times New Roman"/>
            </a:endParaRPr>
          </a:p>
          <a:p>
            <a:pPr marL="0" indent="0" algn="r">
              <a:buNone/>
            </a:pPr>
            <a:r>
              <a:rPr kumimoji="1" lang="ja-JP" altLang="en-US" sz="2400" dirty="0" smtClean="0">
                <a:solidFill>
                  <a:prstClr val="black"/>
                </a:solidFill>
                <a:latin typeface="Times New Roman"/>
                <a:cs typeface="Times New Roman"/>
              </a:rPr>
              <a:t>（特に、発散するは式が間違っていることを強く示唆）</a:t>
            </a:r>
            <a:endParaRPr kumimoji="1" lang="en-US" altLang="ja-JP" sz="2400" dirty="0" smtClean="0">
              <a:solidFill>
                <a:prstClr val="black"/>
              </a:solidFill>
              <a:latin typeface="Times New Roman"/>
              <a:cs typeface="Times New Roman"/>
            </a:endParaRPr>
          </a:p>
          <a:p>
            <a:pPr marL="0" indent="0" algn="r">
              <a:buNone/>
            </a:pPr>
            <a:r>
              <a:rPr lang="ja-JP" altLang="en-US" sz="2400" dirty="0" smtClean="0">
                <a:solidFill>
                  <a:prstClr val="black"/>
                </a:solidFill>
                <a:latin typeface="Times New Roman"/>
                <a:cs typeface="Times New Roman"/>
              </a:rPr>
              <a:t>（定常解での使用率の順番は、パラメーターで直るはず</a:t>
            </a:r>
            <a:endParaRPr lang="en-US" altLang="ja-JP" sz="2400" dirty="0" smtClean="0">
              <a:solidFill>
                <a:prstClr val="black"/>
              </a:solidFill>
              <a:latin typeface="Times New Roman"/>
              <a:cs typeface="Times New Roman"/>
            </a:endParaRPr>
          </a:p>
          <a:p>
            <a:pPr marL="0" indent="0" algn="r">
              <a:buNone/>
            </a:pPr>
            <a:r>
              <a:rPr lang="ja-JP" altLang="en-US" sz="2400" dirty="0" smtClean="0">
                <a:solidFill>
                  <a:prstClr val="black"/>
                </a:solidFill>
                <a:latin typeface="Times New Roman"/>
                <a:cs typeface="Times New Roman"/>
              </a:rPr>
              <a:t>ただし、パラメータの意味を考える必要あり）</a:t>
            </a:r>
            <a:endParaRPr kumimoji="1" lang="en-US" altLang="ja-JP" sz="2400" dirty="0" smtClean="0">
              <a:latin typeface="Times New Roman"/>
              <a:cs typeface="Times New Roman"/>
            </a:endParaRPr>
          </a:p>
        </p:txBody>
      </p:sp>
      <p:sp>
        <p:nvSpPr>
          <p:cNvPr id="4" name="下矢印 3"/>
          <p:cNvSpPr/>
          <p:nvPr/>
        </p:nvSpPr>
        <p:spPr>
          <a:xfrm>
            <a:off x="3635896" y="3717032"/>
            <a:ext cx="1872208" cy="64807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2"/>
          <a:stretch>
            <a:fillRect/>
          </a:stretch>
        </p:blipFill>
        <p:spPr>
          <a:xfrm>
            <a:off x="755576" y="2539712"/>
            <a:ext cx="597698" cy="597698"/>
          </a:xfrm>
          <a:prstGeom prst="rect">
            <a:avLst/>
          </a:prstGeom>
        </p:spPr>
      </p:pic>
      <p:pic>
        <p:nvPicPr>
          <p:cNvPr id="6" name="図 5"/>
          <p:cNvPicPr>
            <a:picLocks noChangeAspect="1"/>
          </p:cNvPicPr>
          <p:nvPr/>
        </p:nvPicPr>
        <p:blipFill>
          <a:blip r:embed="rId3"/>
          <a:stretch>
            <a:fillRect/>
          </a:stretch>
        </p:blipFill>
        <p:spPr>
          <a:xfrm>
            <a:off x="1619672" y="2539712"/>
            <a:ext cx="597698" cy="597698"/>
          </a:xfrm>
          <a:prstGeom prst="rect">
            <a:avLst/>
          </a:prstGeom>
        </p:spPr>
      </p:pic>
      <p:pic>
        <p:nvPicPr>
          <p:cNvPr id="7" name="図 6"/>
          <p:cNvPicPr>
            <a:picLocks noChangeAspect="1"/>
          </p:cNvPicPr>
          <p:nvPr/>
        </p:nvPicPr>
        <p:blipFill>
          <a:blip r:embed="rId4"/>
          <a:stretch>
            <a:fillRect/>
          </a:stretch>
        </p:blipFill>
        <p:spPr>
          <a:xfrm>
            <a:off x="2627784" y="2599482"/>
            <a:ext cx="478158" cy="478158"/>
          </a:xfrm>
          <a:prstGeom prst="rect">
            <a:avLst/>
          </a:prstGeom>
        </p:spPr>
      </p:pic>
      <p:sp>
        <p:nvSpPr>
          <p:cNvPr id="9" name="テキスト ボックス 8"/>
          <p:cNvSpPr txBox="1"/>
          <p:nvPr/>
        </p:nvSpPr>
        <p:spPr>
          <a:xfrm>
            <a:off x="1259632" y="2653895"/>
            <a:ext cx="442392"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1" name="テキスト ボックス 10"/>
          <p:cNvSpPr txBox="1"/>
          <p:nvPr/>
        </p:nvSpPr>
        <p:spPr>
          <a:xfrm>
            <a:off x="2212072" y="2653895"/>
            <a:ext cx="442392" cy="369332"/>
          </a:xfrm>
          <a:prstGeom prst="rect">
            <a:avLst/>
          </a:prstGeom>
          <a:noFill/>
        </p:spPr>
        <p:txBody>
          <a:bodyPr wrap="square" rtlCol="0">
            <a:spAutoFit/>
          </a:bodyPr>
          <a:lstStyle/>
          <a:p>
            <a:r>
              <a:rPr kumimoji="1" lang="ja-JP" altLang="en-US" dirty="0" smtClean="0"/>
              <a:t>＞</a:t>
            </a:r>
            <a:endParaRPr kumimoji="1" lang="ja-JP" altLang="en-US" dirty="0"/>
          </a:p>
        </p:txBody>
      </p:sp>
      <p:pic>
        <p:nvPicPr>
          <p:cNvPr id="12" name="図 11"/>
          <p:cNvPicPr>
            <a:picLocks noChangeAspect="1"/>
          </p:cNvPicPr>
          <p:nvPr/>
        </p:nvPicPr>
        <p:blipFill>
          <a:blip r:embed="rId2"/>
          <a:stretch>
            <a:fillRect/>
          </a:stretch>
        </p:blipFill>
        <p:spPr>
          <a:xfrm>
            <a:off x="6991919" y="2539712"/>
            <a:ext cx="597698" cy="597698"/>
          </a:xfrm>
          <a:prstGeom prst="rect">
            <a:avLst/>
          </a:prstGeom>
        </p:spPr>
      </p:pic>
      <p:pic>
        <p:nvPicPr>
          <p:cNvPr id="13" name="図 12"/>
          <p:cNvPicPr>
            <a:picLocks noChangeAspect="1"/>
          </p:cNvPicPr>
          <p:nvPr/>
        </p:nvPicPr>
        <p:blipFill>
          <a:blip r:embed="rId3"/>
          <a:stretch>
            <a:fillRect/>
          </a:stretch>
        </p:blipFill>
        <p:spPr>
          <a:xfrm>
            <a:off x="6034113" y="2539712"/>
            <a:ext cx="597698" cy="597698"/>
          </a:xfrm>
          <a:prstGeom prst="rect">
            <a:avLst/>
          </a:prstGeom>
        </p:spPr>
      </p:pic>
      <p:pic>
        <p:nvPicPr>
          <p:cNvPr id="14" name="図 13"/>
          <p:cNvPicPr>
            <a:picLocks noChangeAspect="1"/>
          </p:cNvPicPr>
          <p:nvPr/>
        </p:nvPicPr>
        <p:blipFill>
          <a:blip r:embed="rId4"/>
          <a:stretch>
            <a:fillRect/>
          </a:stretch>
        </p:blipFill>
        <p:spPr>
          <a:xfrm>
            <a:off x="8005329" y="2599482"/>
            <a:ext cx="478158" cy="478158"/>
          </a:xfrm>
          <a:prstGeom prst="rect">
            <a:avLst/>
          </a:prstGeom>
        </p:spPr>
      </p:pic>
      <p:sp>
        <p:nvSpPr>
          <p:cNvPr id="15" name="テキスト ボックス 14"/>
          <p:cNvSpPr txBox="1"/>
          <p:nvPr/>
        </p:nvSpPr>
        <p:spPr>
          <a:xfrm>
            <a:off x="6637177" y="2653895"/>
            <a:ext cx="442392"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6" name="テキスト ボックス 15"/>
          <p:cNvSpPr txBox="1"/>
          <p:nvPr/>
        </p:nvSpPr>
        <p:spPr>
          <a:xfrm>
            <a:off x="7589617" y="2653895"/>
            <a:ext cx="442392"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7" name="右矢印 16"/>
          <p:cNvSpPr/>
          <p:nvPr/>
        </p:nvSpPr>
        <p:spPr>
          <a:xfrm>
            <a:off x="3563888" y="2744161"/>
            <a:ext cx="2160240" cy="216024"/>
          </a:xfrm>
          <a:prstGeom prst="rightArrow">
            <a:avLst>
              <a:gd name="adj1" fmla="val 50000"/>
              <a:gd name="adj2" fmla="val 129049"/>
            </a:avLst>
          </a:prstGeom>
          <a:solidFill>
            <a:srgbClr val="8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25059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FF">
              <a:alpha val="80000"/>
            </a:srgbClr>
          </a:solidFill>
        </p:spPr>
        <p:txBody>
          <a:bodyPr/>
          <a:lstStyle/>
          <a:p>
            <a:r>
              <a:rPr lang="ja-JP" altLang="en-US" dirty="0" smtClean="0"/>
              <a:t>今後の課題</a:t>
            </a:r>
            <a:endParaRPr kumimoji="1" lang="ja-JP" altLang="en-US" dirty="0"/>
          </a:p>
        </p:txBody>
      </p:sp>
      <p:sp>
        <p:nvSpPr>
          <p:cNvPr id="3" name="コンテンツ プレースホルダー 2"/>
          <p:cNvSpPr>
            <a:spLocks noGrp="1"/>
          </p:cNvSpPr>
          <p:nvPr>
            <p:ph idx="1"/>
          </p:nvPr>
        </p:nvSpPr>
        <p:spPr>
          <a:xfrm>
            <a:off x="457200" y="1600200"/>
            <a:ext cx="8229600" cy="5069160"/>
          </a:xfrm>
          <a:solidFill>
            <a:srgbClr val="FFFFFF">
              <a:alpha val="80000"/>
            </a:srgbClr>
          </a:solidFill>
        </p:spPr>
        <p:txBody>
          <a:bodyPr>
            <a:normAutofit/>
          </a:bodyPr>
          <a:lstStyle/>
          <a:p>
            <a:r>
              <a:rPr lang="ja-JP" altLang="en-US" sz="2800" dirty="0"/>
              <a:t>ロトカ＝ヴォルテラの</a:t>
            </a:r>
            <a:r>
              <a:rPr lang="ja-JP" altLang="en-US" sz="2800" dirty="0" smtClean="0"/>
              <a:t>方程式での自然死</a:t>
            </a:r>
            <a:r>
              <a:rPr lang="ja-JP" altLang="en-US" sz="2800" dirty="0"/>
              <a:t>に当たる</a:t>
            </a:r>
            <a:r>
              <a:rPr lang="ja-JP" altLang="en-US" sz="2800" dirty="0" smtClean="0"/>
              <a:t>項を</a:t>
            </a:r>
            <a:r>
              <a:rPr lang="ja-JP" altLang="en-US" sz="2800" dirty="0"/>
              <a:t>入れて</a:t>
            </a:r>
            <a:r>
              <a:rPr lang="ja-JP" altLang="en-US" sz="2800" dirty="0" smtClean="0"/>
              <a:t>みる</a:t>
            </a:r>
            <a:endParaRPr lang="en-US" altLang="ja-JP" sz="2800" dirty="0" smtClean="0"/>
          </a:p>
          <a:p>
            <a:pPr marL="0" indent="0" algn="r">
              <a:buNone/>
            </a:pPr>
            <a:r>
              <a:rPr lang="ja-JP" altLang="en-US" sz="2400" dirty="0" smtClean="0"/>
              <a:t>（その場合も</a:t>
            </a:r>
            <a:r>
              <a:rPr lang="en-US" altLang="ja-JP" sz="2400" dirty="0" smtClean="0"/>
              <a:t>’</a:t>
            </a:r>
            <a:r>
              <a:rPr lang="ja-JP" altLang="en-US" sz="2400" dirty="0" smtClean="0"/>
              <a:t>自然死</a:t>
            </a:r>
            <a:r>
              <a:rPr lang="en-US" altLang="ja-JP" sz="2400" dirty="0" smtClean="0"/>
              <a:t>’</a:t>
            </a:r>
            <a:r>
              <a:rPr lang="ja-JP" altLang="en-US" sz="2400" dirty="0" smtClean="0"/>
              <a:t>が何か考える必要あり）</a:t>
            </a:r>
            <a:endParaRPr lang="en-US" altLang="ja-JP" sz="2400" dirty="0" smtClean="0"/>
          </a:p>
          <a:p>
            <a:pPr marL="0" indent="0" algn="r">
              <a:buNone/>
            </a:pPr>
            <a:r>
              <a:rPr lang="ja-JP" altLang="en-US" sz="2400" dirty="0" smtClean="0"/>
              <a:t>（しかも、どうやら改善されないようである）</a:t>
            </a:r>
            <a:endParaRPr kumimoji="1" lang="en-US" altLang="ja-JP" sz="2400" dirty="0" smtClean="0"/>
          </a:p>
          <a:p>
            <a:pPr marL="0" indent="0">
              <a:buNone/>
            </a:pPr>
            <a:endParaRPr lang="en-US" altLang="ja-JP" sz="2000" dirty="0"/>
          </a:p>
          <a:p>
            <a:r>
              <a:rPr kumimoji="1" lang="ja-JP" altLang="en-US" sz="2800" dirty="0" smtClean="0"/>
              <a:t>実は、</a:t>
            </a:r>
            <a:r>
              <a:rPr lang="ja-JP" altLang="en-US" sz="2800" dirty="0"/>
              <a:t>ロトカ＝ヴォルテラの</a:t>
            </a:r>
            <a:r>
              <a:rPr lang="ja-JP" altLang="en-US" sz="2800" dirty="0" smtClean="0"/>
              <a:t>方程式自体が正しくない</a:t>
            </a:r>
            <a:endParaRPr lang="en-US" altLang="ja-JP" sz="2800" dirty="0" smtClean="0"/>
          </a:p>
          <a:p>
            <a:pPr marL="0" indent="0" algn="r">
              <a:buNone/>
            </a:pPr>
            <a:r>
              <a:rPr lang="ja-JP" altLang="en-US" sz="2400" dirty="0" smtClean="0"/>
              <a:t>（正確には、式の予測通りに現実が動かない）</a:t>
            </a:r>
            <a:endParaRPr lang="en-US" altLang="ja-JP" sz="2400" dirty="0" smtClean="0"/>
          </a:p>
          <a:p>
            <a:pPr marL="0" indent="0">
              <a:buNone/>
            </a:pPr>
            <a:r>
              <a:rPr lang="ja-JP" altLang="en-US" sz="2800" dirty="0" smtClean="0"/>
              <a:t>　　</a:t>
            </a:r>
            <a:r>
              <a:rPr lang="en-US" altLang="ja-JP" sz="2800" dirty="0" smtClean="0"/>
              <a:t>▶</a:t>
            </a:r>
            <a:r>
              <a:rPr lang="ja-JP" altLang="en-US" sz="2800" dirty="0" smtClean="0"/>
              <a:t>より精度の高い式をもとにモデル化してみる</a:t>
            </a:r>
            <a:endParaRPr lang="en-US" altLang="ja-JP" sz="2800" dirty="0"/>
          </a:p>
          <a:p>
            <a:pPr marL="0" indent="0">
              <a:buNone/>
            </a:pPr>
            <a:endParaRPr lang="en-US" altLang="ja-JP" sz="2000" dirty="0" smtClean="0"/>
          </a:p>
          <a:p>
            <a:r>
              <a:rPr lang="ja-JP" altLang="en-US" sz="2800" dirty="0" smtClean="0"/>
              <a:t>食物連鎖では無い、新しい形での定式化</a:t>
            </a:r>
            <a:endParaRPr lang="en-US" altLang="ja-JP" sz="2800" dirty="0" smtClean="0"/>
          </a:p>
        </p:txBody>
      </p:sp>
    </p:spTree>
    <p:extLst>
      <p:ext uri="{BB962C8B-B14F-4D97-AF65-F5344CB8AC3E}">
        <p14:creationId xmlns:p14="http://schemas.microsoft.com/office/powerpoint/2010/main" val="1909383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おまけ</a:t>
            </a:r>
            <a:r>
              <a:rPr kumimoji="1" lang="en-US" altLang="ja-JP" dirty="0" smtClean="0"/>
              <a:t>(</a:t>
            </a:r>
            <a:r>
              <a:rPr kumimoji="1" lang="ja-JP" altLang="en-US" dirty="0" smtClean="0"/>
              <a:t>コメント</a:t>
            </a:r>
            <a:r>
              <a:rPr kumimoji="1" lang="en-US" altLang="ja-JP" dirty="0" smtClean="0"/>
              <a:t>)</a:t>
            </a:r>
            <a:endParaRPr kumimoji="1" lang="ja-JP" altLang="en-US" dirty="0"/>
          </a:p>
        </p:txBody>
      </p:sp>
      <p:sp>
        <p:nvSpPr>
          <p:cNvPr id="3" name="コンテンツ プレースホルダー 2"/>
          <p:cNvSpPr>
            <a:spLocks noGrp="1"/>
          </p:cNvSpPr>
          <p:nvPr>
            <p:ph idx="1"/>
          </p:nvPr>
        </p:nvSpPr>
        <p:spPr>
          <a:xfrm>
            <a:off x="457200" y="1600200"/>
            <a:ext cx="8229600" cy="5141168"/>
          </a:xfrm>
        </p:spPr>
        <p:txBody>
          <a:bodyPr>
            <a:normAutofit/>
          </a:bodyPr>
          <a:lstStyle/>
          <a:p>
            <a:r>
              <a:rPr lang="ja-JP" altLang="en-US" sz="2400" dirty="0"/>
              <a:t>死亡率を入れた場合は定常解も調べてないのでやってみてください</a:t>
            </a:r>
            <a:endParaRPr lang="en-US" altLang="ja-JP" sz="2400" dirty="0">
              <a:latin typeface="Times New Roman"/>
              <a:cs typeface="Times New Roman"/>
            </a:endParaRPr>
          </a:p>
          <a:p>
            <a:pPr marL="0" indent="0">
              <a:buNone/>
            </a:pPr>
            <a:endParaRPr kumimoji="1" lang="en-US" altLang="ja-JP" sz="1050" dirty="0" smtClean="0"/>
          </a:p>
          <a:p>
            <a:r>
              <a:rPr kumimoji="1" lang="ja-JP" altLang="en-US" sz="2400" dirty="0" smtClean="0"/>
              <a:t>不安定な挙動をするかは、線形解析して調べましょう。特に死亡率を入れた</a:t>
            </a:r>
            <a:r>
              <a:rPr kumimoji="1" lang="ja-JP" altLang="en-US" sz="2400" dirty="0" smtClean="0"/>
              <a:t>場合</a:t>
            </a:r>
            <a:r>
              <a:rPr kumimoji="1" lang="ja-JP" altLang="en-US" sz="2400" dirty="0" smtClean="0"/>
              <a:t>にどうなるか</a:t>
            </a:r>
            <a:endParaRPr kumimoji="1" lang="en-US" altLang="ja-JP" sz="2400" dirty="0" smtClean="0"/>
          </a:p>
          <a:p>
            <a:endParaRPr lang="en-US" altLang="ja-JP" sz="1000" dirty="0"/>
          </a:p>
          <a:p>
            <a:r>
              <a:rPr lang="ja-JP" altLang="en-US" sz="2400" dirty="0" smtClean="0"/>
              <a:t>ロトカ</a:t>
            </a:r>
            <a:r>
              <a:rPr lang="en-US" altLang="ja-JP" sz="2400" dirty="0" smtClean="0"/>
              <a:t>(</a:t>
            </a:r>
            <a:r>
              <a:rPr lang="en-US" altLang="ja-JP" sz="2400" dirty="0" err="1" smtClean="0"/>
              <a:t>ry</a:t>
            </a:r>
            <a:r>
              <a:rPr lang="en-US" altLang="ja-JP" sz="2400" dirty="0" smtClean="0"/>
              <a:t>)</a:t>
            </a:r>
            <a:r>
              <a:rPr lang="ja-JP" altLang="en-US" sz="2400" dirty="0" smtClean="0"/>
              <a:t>の式が成り立たないのは、水槽などの実験室系でどうしても絶滅が起こることを指します。自然界では平面の分布があるので変わるということだそうです。</a:t>
            </a:r>
            <a:endParaRPr lang="en-US" altLang="ja-JP" sz="2400" dirty="0" smtClean="0"/>
          </a:p>
          <a:p>
            <a:pPr marL="0" indent="0">
              <a:buNone/>
            </a:pPr>
            <a:endParaRPr lang="en-US" altLang="ja-JP" sz="1050" dirty="0"/>
          </a:p>
          <a:p>
            <a:r>
              <a:rPr lang="ja-JP" altLang="en-US" sz="2400" dirty="0" smtClean="0"/>
              <a:t>今回の場合は、閉じているのはずなので上のは問題にならないかと思います。ロトカの式がどこかに収束するかについても、この計算や解析を行うと良いでしょう。</a:t>
            </a:r>
            <a:endParaRPr lang="en-US" altLang="ja-JP" sz="2400" dirty="0" smtClean="0"/>
          </a:p>
          <a:p>
            <a:pPr marL="0" indent="0">
              <a:buNone/>
            </a:pPr>
            <a:endParaRPr kumimoji="1" lang="en-US" altLang="ja-JP" sz="2000" dirty="0"/>
          </a:p>
          <a:p>
            <a:pPr marL="0" indent="0">
              <a:buNone/>
            </a:pPr>
            <a:endParaRPr lang="en-US" altLang="ja-JP" sz="2400" dirty="0"/>
          </a:p>
        </p:txBody>
      </p:sp>
    </p:spTree>
    <p:extLst>
      <p:ext uri="{BB962C8B-B14F-4D97-AF65-F5344CB8AC3E}">
        <p14:creationId xmlns:p14="http://schemas.microsoft.com/office/powerpoint/2010/main" val="729614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計算コードについて</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2800" dirty="0" smtClean="0"/>
              <a:t>計算コードは、自然死も取り入れたコードになっていて、そのまま計算すると</a:t>
            </a:r>
            <a:r>
              <a:rPr kumimoji="1" lang="en-US" altLang="ja-JP" sz="2800" dirty="0" smtClean="0"/>
              <a:t>↘︎</a:t>
            </a:r>
            <a:r>
              <a:rPr kumimoji="1" lang="ja-JP" altLang="en-US" sz="2800" dirty="0" smtClean="0"/>
              <a:t>の図が書けます</a:t>
            </a:r>
            <a:endParaRPr kumimoji="1" lang="en-US" altLang="ja-JP" sz="2800" dirty="0" smtClean="0"/>
          </a:p>
          <a:p>
            <a:pPr marL="0" indent="0">
              <a:buNone/>
            </a:pPr>
            <a:endParaRPr lang="en-US" altLang="ja-JP" sz="1200" dirty="0"/>
          </a:p>
          <a:p>
            <a:r>
              <a:rPr lang="ja-JP" altLang="en-US" sz="2800" dirty="0" smtClean="0"/>
              <a:t>見れば</a:t>
            </a:r>
            <a:r>
              <a:rPr kumimoji="1" lang="ja-JP" altLang="en-US" sz="2800" dirty="0" smtClean="0"/>
              <a:t>分かるように書いたつもりですが、少し長いので、不明点があれば聞いてください</a:t>
            </a:r>
            <a:endParaRPr kumimoji="1" lang="ja-JP" altLang="en-US" sz="2800" dirty="0"/>
          </a:p>
        </p:txBody>
      </p:sp>
      <p:pic>
        <p:nvPicPr>
          <p:cNvPr id="4" name="図 3"/>
          <p:cNvPicPr>
            <a:picLocks noChangeAspect="1"/>
          </p:cNvPicPr>
          <p:nvPr/>
        </p:nvPicPr>
        <p:blipFill>
          <a:blip r:embed="rId2"/>
          <a:stretch>
            <a:fillRect/>
          </a:stretch>
        </p:blipFill>
        <p:spPr>
          <a:xfrm>
            <a:off x="5364088" y="4171643"/>
            <a:ext cx="3779912" cy="2653980"/>
          </a:xfrm>
          <a:prstGeom prst="rect">
            <a:avLst/>
          </a:prstGeom>
        </p:spPr>
      </p:pic>
    </p:spTree>
    <p:extLst>
      <p:ext uri="{BB962C8B-B14F-4D97-AF65-F5344CB8AC3E}">
        <p14:creationId xmlns:p14="http://schemas.microsoft.com/office/powerpoint/2010/main" val="2703442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FF">
              <a:alpha val="75000"/>
            </a:srgbClr>
          </a:solidFill>
        </p:spPr>
        <p:txBody>
          <a:bodyPr/>
          <a:lstStyle/>
          <a:p>
            <a:r>
              <a:rPr kumimoji="1" lang="ja-JP" altLang="en-US" dirty="0" smtClean="0"/>
              <a:t>対戦ゲームの環境とは</a:t>
            </a:r>
            <a:endParaRPr kumimoji="1" lang="ja-JP" altLang="en-US" dirty="0"/>
          </a:p>
        </p:txBody>
      </p:sp>
      <p:sp>
        <p:nvSpPr>
          <p:cNvPr id="3" name="コンテンツ プレースホルダー 2"/>
          <p:cNvSpPr>
            <a:spLocks noGrp="1"/>
          </p:cNvSpPr>
          <p:nvPr>
            <p:ph idx="1"/>
          </p:nvPr>
        </p:nvSpPr>
        <p:spPr>
          <a:xfrm>
            <a:off x="457200" y="1600199"/>
            <a:ext cx="8229600" cy="5127405"/>
          </a:xfrm>
          <a:solidFill>
            <a:srgbClr val="FFFFFF">
              <a:alpha val="75000"/>
            </a:srgbClr>
          </a:solidFill>
        </p:spPr>
        <p:txBody>
          <a:bodyPr>
            <a:normAutofit/>
          </a:bodyPr>
          <a:lstStyle/>
          <a:p>
            <a:r>
              <a:rPr kumimoji="1" lang="ja-JP" altLang="en-US" dirty="0" smtClean="0"/>
              <a:t>対戦ゲームには</a:t>
            </a:r>
            <a:endParaRPr kumimoji="1" lang="en-US" altLang="ja-JP" dirty="0" smtClean="0"/>
          </a:p>
          <a:p>
            <a:pPr marL="0" indent="0">
              <a:buNone/>
            </a:pPr>
            <a:r>
              <a:rPr lang="ja-JP" altLang="en-US" sz="2800" dirty="0" smtClean="0"/>
              <a:t>　　　　・キャラクターの強弱が存在</a:t>
            </a:r>
            <a:endParaRPr lang="en-US" altLang="ja-JP" sz="2800" dirty="0" smtClean="0"/>
          </a:p>
          <a:p>
            <a:pPr marL="0" indent="0">
              <a:buNone/>
            </a:pPr>
            <a:r>
              <a:rPr lang="ja-JP" altLang="en-US" sz="2800" dirty="0" smtClean="0"/>
              <a:t>　　　　・キャラクターの相性が存在</a:t>
            </a:r>
            <a:endParaRPr lang="en-US" altLang="ja-JP" sz="2800" dirty="0" smtClean="0"/>
          </a:p>
          <a:p>
            <a:pPr marL="0" indent="0" algn="r">
              <a:buNone/>
            </a:pPr>
            <a:r>
              <a:rPr lang="en-US" altLang="ja-JP" sz="2800" dirty="0" smtClean="0"/>
              <a:t>▶</a:t>
            </a:r>
            <a:r>
              <a:rPr lang="ja-JP" altLang="en-US" sz="2800" dirty="0" smtClean="0"/>
              <a:t>各キャラクター間に使用率の差が出現</a:t>
            </a:r>
            <a:endParaRPr lang="en-US" altLang="ja-JP" sz="2800" dirty="0" smtClean="0"/>
          </a:p>
          <a:p>
            <a:pPr marL="0" indent="0" algn="r">
              <a:buNone/>
            </a:pPr>
            <a:endParaRPr lang="en-US" altLang="ja-JP" sz="1000" dirty="0"/>
          </a:p>
          <a:p>
            <a:r>
              <a:rPr kumimoji="1" lang="ja-JP" altLang="en-US" dirty="0" smtClean="0"/>
              <a:t>環境とは各キャラクターの</a:t>
            </a:r>
            <a:r>
              <a:rPr kumimoji="1" lang="ja-JP" altLang="en-US" dirty="0" smtClean="0">
                <a:solidFill>
                  <a:srgbClr val="800000"/>
                </a:solidFill>
              </a:rPr>
              <a:t>使用率</a:t>
            </a:r>
            <a:endParaRPr kumimoji="1" lang="en-US" altLang="ja-JP" dirty="0" smtClean="0">
              <a:solidFill>
                <a:srgbClr val="800000"/>
              </a:solidFill>
            </a:endParaRPr>
          </a:p>
          <a:p>
            <a:pPr marL="0" indent="0">
              <a:buNone/>
            </a:pPr>
            <a:r>
              <a:rPr kumimoji="1" lang="ja-JP" altLang="en-US" sz="2800" dirty="0" smtClean="0">
                <a:solidFill>
                  <a:srgbClr val="000000"/>
                </a:solidFill>
              </a:rPr>
              <a:t>　　　　・プレイヤーは環境を考慮してキャラ決定　　</a:t>
            </a:r>
            <a:endParaRPr kumimoji="1" lang="en-US" altLang="ja-JP" sz="2800" dirty="0" smtClean="0">
              <a:solidFill>
                <a:srgbClr val="000000"/>
              </a:solidFill>
            </a:endParaRPr>
          </a:p>
          <a:p>
            <a:pPr marL="0" indent="0" algn="r">
              <a:buNone/>
            </a:pPr>
            <a:r>
              <a:rPr kumimoji="1" lang="ja-JP" altLang="en-US" sz="2800" dirty="0" smtClean="0">
                <a:solidFill>
                  <a:srgbClr val="000000"/>
                </a:solidFill>
              </a:rPr>
              <a:t>（環境メタ）</a:t>
            </a:r>
            <a:endParaRPr kumimoji="1" lang="en-US" altLang="ja-JP" sz="2800" dirty="0" smtClean="0">
              <a:solidFill>
                <a:srgbClr val="000000"/>
              </a:solidFill>
            </a:endParaRPr>
          </a:p>
          <a:p>
            <a:pPr marL="0" indent="0">
              <a:buNone/>
            </a:pPr>
            <a:r>
              <a:rPr lang="ja-JP" altLang="ja-JP" sz="2800" dirty="0">
                <a:solidFill>
                  <a:srgbClr val="000000"/>
                </a:solidFill>
              </a:rPr>
              <a:t>　</a:t>
            </a:r>
            <a:r>
              <a:rPr lang="ja-JP" altLang="en-US" sz="2800" dirty="0" smtClean="0">
                <a:solidFill>
                  <a:srgbClr val="000000"/>
                </a:solidFill>
              </a:rPr>
              <a:t>　　　・環境メタによって</a:t>
            </a:r>
            <a:r>
              <a:rPr lang="ja-JP" altLang="en-US" sz="2800" dirty="0" smtClean="0">
                <a:solidFill>
                  <a:srgbClr val="FF0000"/>
                </a:solidFill>
              </a:rPr>
              <a:t>環境自体が変動</a:t>
            </a:r>
            <a:endParaRPr lang="en-US" altLang="ja-JP" sz="2800" dirty="0" smtClean="0">
              <a:solidFill>
                <a:srgbClr val="FF0000"/>
              </a:solidFill>
            </a:endParaRPr>
          </a:p>
          <a:p>
            <a:pPr marL="0" indent="0">
              <a:buNone/>
            </a:pPr>
            <a:endParaRPr kumimoji="1" lang="en-US" altLang="ja-JP" sz="2800" dirty="0" smtClean="0">
              <a:solidFill>
                <a:srgbClr val="000000"/>
              </a:solidFill>
            </a:endParaRPr>
          </a:p>
        </p:txBody>
      </p:sp>
      <p:sp>
        <p:nvSpPr>
          <p:cNvPr id="9" name="正方形/長方形 8"/>
          <p:cNvSpPr/>
          <p:nvPr/>
        </p:nvSpPr>
        <p:spPr>
          <a:xfrm>
            <a:off x="306564" y="5958163"/>
            <a:ext cx="8539995" cy="769441"/>
          </a:xfrm>
          <a:prstGeom prst="rect">
            <a:avLst/>
          </a:prstGeom>
          <a:noFill/>
        </p:spPr>
        <p:txBody>
          <a:bodyPr wrap="square" lIns="91440" tIns="45720" rIns="91440" bIns="45720">
            <a:spAutoFit/>
          </a:bodyPr>
          <a:lstStyle/>
          <a:p>
            <a:pPr algn="ctr"/>
            <a:r>
              <a:rPr lang="ja-JP" altLang="en-US" sz="4400" b="1" dirty="0" smtClean="0">
                <a:ln w="12700">
                  <a:solidFill>
                    <a:srgbClr val="660066"/>
                  </a:solidFill>
                  <a:prstDash val="solid"/>
                </a:ln>
                <a:solidFill>
                  <a:srgbClr val="3366FF"/>
                </a:solidFill>
                <a:effectLst>
                  <a:outerShdw blurRad="41275" dist="20320" dir="1800000" algn="tl" rotWithShape="0">
                    <a:srgbClr val="000000">
                      <a:alpha val="40000"/>
                    </a:srgbClr>
                  </a:outerShdw>
                </a:effectLst>
              </a:rPr>
              <a:t>環境の時間変化をモデル化したい</a:t>
            </a:r>
            <a:endParaRPr lang="ja-JP" altLang="en-US" sz="4400" b="1" cap="none" spc="0" dirty="0">
              <a:ln w="12700">
                <a:solidFill>
                  <a:srgbClr val="660066"/>
                </a:solidFill>
                <a:prstDash val="solid"/>
              </a:ln>
              <a:solidFill>
                <a:srgbClr val="3366FF"/>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40621490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215" y="136064"/>
            <a:ext cx="8229600" cy="1288200"/>
          </a:xfrm>
          <a:solidFill>
            <a:srgbClr val="FFFFFF">
              <a:alpha val="80000"/>
            </a:srgbClr>
          </a:solidFill>
        </p:spPr>
        <p:txBody>
          <a:bodyPr>
            <a:normAutofit/>
          </a:bodyPr>
          <a:lstStyle/>
          <a:p>
            <a:r>
              <a:rPr lang="ja-JP" altLang="en-US" sz="4000" dirty="0" smtClean="0"/>
              <a:t>じゃんけんで例えると</a:t>
            </a:r>
            <a:r>
              <a:rPr lang="en-US" altLang="ja-JP" sz="4000" dirty="0" smtClean="0"/>
              <a:t/>
            </a:r>
            <a:br>
              <a:rPr lang="en-US" altLang="ja-JP" sz="4000" dirty="0" smtClean="0"/>
            </a:br>
            <a:r>
              <a:rPr lang="ja-JP" altLang="en-US" sz="2800" dirty="0" smtClean="0"/>
              <a:t>（</a:t>
            </a:r>
            <a:r>
              <a:rPr lang="en-US" altLang="ja-JP" sz="2800" dirty="0" smtClean="0"/>
              <a:t># </a:t>
            </a:r>
            <a:r>
              <a:rPr lang="ja-JP" altLang="en-US" sz="2800" dirty="0" smtClean="0"/>
              <a:t>グーがパーに一定確率で勝てるとすると）</a:t>
            </a:r>
            <a:endParaRPr kumimoji="1" lang="ja-JP" altLang="en-US" sz="4000" dirty="0"/>
          </a:p>
        </p:txBody>
      </p:sp>
      <p:pic>
        <p:nvPicPr>
          <p:cNvPr id="6" name="図 5"/>
          <p:cNvPicPr>
            <a:picLocks noChangeAspect="1"/>
          </p:cNvPicPr>
          <p:nvPr/>
        </p:nvPicPr>
        <p:blipFill>
          <a:blip r:embed="rId2"/>
          <a:stretch>
            <a:fillRect/>
          </a:stretch>
        </p:blipFill>
        <p:spPr>
          <a:xfrm>
            <a:off x="430296" y="1560327"/>
            <a:ext cx="1291093" cy="1291093"/>
          </a:xfrm>
          <a:prstGeom prst="rect">
            <a:avLst/>
          </a:prstGeom>
          <a:solidFill>
            <a:srgbClr val="FFFFFF"/>
          </a:solidFill>
          <a:ln>
            <a:solidFill>
              <a:srgbClr val="FF0000"/>
            </a:solidFill>
          </a:ln>
        </p:spPr>
      </p:pic>
      <p:pic>
        <p:nvPicPr>
          <p:cNvPr id="7" name="図 6"/>
          <p:cNvPicPr>
            <a:picLocks noChangeAspect="1"/>
          </p:cNvPicPr>
          <p:nvPr/>
        </p:nvPicPr>
        <p:blipFill>
          <a:blip r:embed="rId3"/>
          <a:stretch>
            <a:fillRect/>
          </a:stretch>
        </p:blipFill>
        <p:spPr>
          <a:xfrm>
            <a:off x="453215" y="3229375"/>
            <a:ext cx="1268174" cy="1489722"/>
          </a:xfrm>
          <a:prstGeom prst="rect">
            <a:avLst/>
          </a:prstGeom>
          <a:solidFill>
            <a:srgbClr val="FFFFFF"/>
          </a:solidFill>
          <a:ln>
            <a:solidFill>
              <a:srgbClr val="008000"/>
            </a:solidFill>
          </a:ln>
        </p:spPr>
      </p:pic>
      <p:pic>
        <p:nvPicPr>
          <p:cNvPr id="8" name="図 7"/>
          <p:cNvPicPr>
            <a:picLocks noChangeAspect="1"/>
          </p:cNvPicPr>
          <p:nvPr/>
        </p:nvPicPr>
        <p:blipFill>
          <a:blip r:embed="rId4"/>
          <a:stretch>
            <a:fillRect/>
          </a:stretch>
        </p:blipFill>
        <p:spPr>
          <a:xfrm>
            <a:off x="346261" y="4980476"/>
            <a:ext cx="1375128" cy="1375128"/>
          </a:xfrm>
          <a:prstGeom prst="rect">
            <a:avLst/>
          </a:prstGeom>
          <a:solidFill>
            <a:srgbClr val="FFFFFF"/>
          </a:solidFill>
          <a:ln>
            <a:solidFill>
              <a:srgbClr val="3366FF"/>
            </a:solidFill>
          </a:ln>
        </p:spPr>
      </p:pic>
      <p:sp>
        <p:nvSpPr>
          <p:cNvPr id="9" name="テキスト ボックス 8"/>
          <p:cNvSpPr txBox="1"/>
          <p:nvPr/>
        </p:nvSpPr>
        <p:spPr>
          <a:xfrm>
            <a:off x="1721388" y="1560327"/>
            <a:ext cx="6961427" cy="523220"/>
          </a:xfrm>
          <a:prstGeom prst="rect">
            <a:avLst/>
          </a:prstGeom>
          <a:solidFill>
            <a:srgbClr val="FFFFFF">
              <a:alpha val="75000"/>
            </a:srgbClr>
          </a:solidFill>
          <a:ln>
            <a:solidFill>
              <a:srgbClr val="FF0000"/>
            </a:solidFill>
          </a:ln>
        </p:spPr>
        <p:txBody>
          <a:bodyPr wrap="square" rtlCol="0">
            <a:spAutoFit/>
          </a:bodyPr>
          <a:lstStyle/>
          <a:p>
            <a:r>
              <a:rPr kumimoji="1" lang="en-US" altLang="ja-JP" sz="2800" dirty="0" smtClean="0"/>
              <a:t>1-1. </a:t>
            </a:r>
            <a:r>
              <a:rPr kumimoji="1" lang="ja-JP" altLang="en-US" sz="2800" dirty="0" smtClean="0"/>
              <a:t>強い</a:t>
            </a:r>
            <a:r>
              <a:rPr kumimoji="1" lang="en-US" altLang="ja-JP" sz="2800" dirty="0" smtClean="0"/>
              <a:t> ▶ </a:t>
            </a:r>
            <a:r>
              <a:rPr kumimoji="1" lang="ja-JP" altLang="en-US" sz="2800" dirty="0" smtClean="0"/>
              <a:t>使用率</a:t>
            </a:r>
            <a:r>
              <a:rPr kumimoji="1" lang="en-US" altLang="ja-JP" sz="2800" dirty="0" smtClean="0"/>
              <a:t>↗︎</a:t>
            </a:r>
            <a:endParaRPr kumimoji="1" lang="ja-JP" altLang="en-US" sz="2800" dirty="0"/>
          </a:p>
        </p:txBody>
      </p:sp>
      <p:sp>
        <p:nvSpPr>
          <p:cNvPr id="10" name="テキスト ボックス 9"/>
          <p:cNvSpPr txBox="1"/>
          <p:nvPr/>
        </p:nvSpPr>
        <p:spPr>
          <a:xfrm>
            <a:off x="2313404" y="3229375"/>
            <a:ext cx="6369412" cy="523220"/>
          </a:xfrm>
          <a:prstGeom prst="rect">
            <a:avLst/>
          </a:prstGeom>
          <a:solidFill>
            <a:srgbClr val="FFFFFF">
              <a:alpha val="75000"/>
            </a:srgbClr>
          </a:solidFill>
          <a:ln>
            <a:solidFill>
              <a:srgbClr val="008000"/>
            </a:solidFill>
          </a:ln>
        </p:spPr>
        <p:txBody>
          <a:bodyPr wrap="square" rtlCol="0">
            <a:spAutoFit/>
          </a:bodyPr>
          <a:lstStyle/>
          <a:p>
            <a:r>
              <a:rPr lang="en-US" altLang="ja-JP" sz="2800" dirty="0" smtClean="0"/>
              <a:t>2-2</a:t>
            </a:r>
            <a:r>
              <a:rPr kumimoji="1" lang="en-US" altLang="ja-JP" sz="2800" dirty="0" smtClean="0"/>
              <a:t>. </a:t>
            </a:r>
            <a:r>
              <a:rPr kumimoji="1" lang="ja-JP" altLang="en-US" sz="2800" dirty="0" smtClean="0"/>
              <a:t>グー</a:t>
            </a:r>
            <a:r>
              <a:rPr kumimoji="1" lang="en-US" altLang="ja-JP" sz="2800" dirty="0" smtClean="0"/>
              <a:t>↗︎, </a:t>
            </a:r>
            <a:r>
              <a:rPr kumimoji="1" lang="ja-JP" altLang="en-US" sz="2800" dirty="0" smtClean="0"/>
              <a:t>パー</a:t>
            </a:r>
            <a:r>
              <a:rPr kumimoji="1" lang="en-US" altLang="ja-JP" sz="2800" dirty="0" smtClean="0"/>
              <a:t>↘︎ ▶ </a:t>
            </a:r>
            <a:r>
              <a:rPr kumimoji="1" lang="ja-JP" altLang="en-US" sz="2800" dirty="0" smtClean="0"/>
              <a:t>使用率</a:t>
            </a:r>
            <a:r>
              <a:rPr kumimoji="1" lang="en-US" altLang="ja-JP" sz="2800" dirty="0" smtClean="0"/>
              <a:t>↘︎</a:t>
            </a:r>
            <a:endParaRPr kumimoji="1" lang="ja-JP" altLang="en-US" sz="2800" dirty="0"/>
          </a:p>
        </p:txBody>
      </p:sp>
      <p:sp>
        <p:nvSpPr>
          <p:cNvPr id="11" name="テキスト ボックス 10"/>
          <p:cNvSpPr txBox="1"/>
          <p:nvPr/>
        </p:nvSpPr>
        <p:spPr>
          <a:xfrm>
            <a:off x="1721389" y="4980476"/>
            <a:ext cx="6961427" cy="523220"/>
          </a:xfrm>
          <a:prstGeom prst="rect">
            <a:avLst/>
          </a:prstGeom>
          <a:solidFill>
            <a:srgbClr val="FFFFFF">
              <a:alpha val="75000"/>
            </a:srgbClr>
          </a:solidFill>
          <a:ln>
            <a:solidFill>
              <a:srgbClr val="0000FF"/>
            </a:solidFill>
          </a:ln>
        </p:spPr>
        <p:txBody>
          <a:bodyPr wrap="square" rtlCol="0">
            <a:spAutoFit/>
          </a:bodyPr>
          <a:lstStyle/>
          <a:p>
            <a:r>
              <a:rPr lang="en-US" altLang="ja-JP" sz="2800" dirty="0" smtClean="0"/>
              <a:t>1</a:t>
            </a:r>
            <a:r>
              <a:rPr kumimoji="1" lang="en-US" altLang="ja-JP" sz="2800" dirty="0" smtClean="0"/>
              <a:t>-</a:t>
            </a:r>
            <a:r>
              <a:rPr lang="en-US" altLang="ja-JP" sz="2800" dirty="0" smtClean="0"/>
              <a:t>2</a:t>
            </a:r>
            <a:r>
              <a:rPr kumimoji="1" lang="en-US" altLang="ja-JP" sz="2800" dirty="0" smtClean="0"/>
              <a:t>. </a:t>
            </a:r>
            <a:r>
              <a:rPr lang="ja-JP" altLang="en-US" sz="2800" dirty="0" smtClean="0"/>
              <a:t>弱い</a:t>
            </a:r>
            <a:r>
              <a:rPr lang="en-US" altLang="ja-JP" sz="2800" dirty="0" smtClean="0"/>
              <a:t> </a:t>
            </a:r>
            <a:r>
              <a:rPr kumimoji="1" lang="en-US" altLang="ja-JP" sz="2800" dirty="0" smtClean="0"/>
              <a:t>▶ </a:t>
            </a:r>
            <a:r>
              <a:rPr kumimoji="1" lang="ja-JP" altLang="en-US" sz="2800" dirty="0" smtClean="0"/>
              <a:t>使用率</a:t>
            </a:r>
            <a:r>
              <a:rPr kumimoji="1" lang="en-US" altLang="ja-JP" sz="2800" dirty="0" smtClean="0"/>
              <a:t>↘︎</a:t>
            </a:r>
            <a:endParaRPr kumimoji="1" lang="ja-JP" altLang="en-US" sz="2800" dirty="0"/>
          </a:p>
        </p:txBody>
      </p:sp>
      <p:sp>
        <p:nvSpPr>
          <p:cNvPr id="12" name="テキスト ボックス 11"/>
          <p:cNvSpPr txBox="1"/>
          <p:nvPr/>
        </p:nvSpPr>
        <p:spPr>
          <a:xfrm>
            <a:off x="2313404" y="2083547"/>
            <a:ext cx="6369411" cy="523220"/>
          </a:xfrm>
          <a:prstGeom prst="rect">
            <a:avLst/>
          </a:prstGeom>
          <a:solidFill>
            <a:srgbClr val="FFFFFF">
              <a:alpha val="75000"/>
            </a:srgbClr>
          </a:solidFill>
          <a:ln>
            <a:solidFill>
              <a:srgbClr val="FF0000"/>
            </a:solidFill>
          </a:ln>
        </p:spPr>
        <p:txBody>
          <a:bodyPr wrap="square" rtlCol="0">
            <a:spAutoFit/>
          </a:bodyPr>
          <a:lstStyle/>
          <a:p>
            <a:r>
              <a:rPr lang="en-US" altLang="ja-JP" sz="2800" dirty="0"/>
              <a:t>2</a:t>
            </a:r>
            <a:r>
              <a:rPr kumimoji="1" lang="en-US" altLang="ja-JP" sz="2800" dirty="0" smtClean="0"/>
              <a:t>-1. </a:t>
            </a:r>
            <a:r>
              <a:rPr kumimoji="1" lang="ja-JP" altLang="en-US" sz="2800" dirty="0" smtClean="0"/>
              <a:t>パー</a:t>
            </a:r>
            <a:r>
              <a:rPr kumimoji="1" lang="en-US" altLang="ja-JP" sz="2800" dirty="0" smtClean="0"/>
              <a:t>↘︎ ▶ </a:t>
            </a:r>
            <a:r>
              <a:rPr kumimoji="1" lang="ja-JP" altLang="en-US" sz="2800" dirty="0" smtClean="0"/>
              <a:t>使用率</a:t>
            </a:r>
            <a:r>
              <a:rPr kumimoji="1" lang="en-US" altLang="ja-JP" sz="2800" dirty="0" smtClean="0"/>
              <a:t>↗︎</a:t>
            </a:r>
            <a:endParaRPr kumimoji="1" lang="ja-JP" altLang="en-US" sz="2800" dirty="0"/>
          </a:p>
        </p:txBody>
      </p:sp>
      <p:sp>
        <p:nvSpPr>
          <p:cNvPr id="13" name="テキスト ボックス 12"/>
          <p:cNvSpPr txBox="1"/>
          <p:nvPr/>
        </p:nvSpPr>
        <p:spPr>
          <a:xfrm>
            <a:off x="2313403" y="5503696"/>
            <a:ext cx="6369411" cy="523220"/>
          </a:xfrm>
          <a:prstGeom prst="rect">
            <a:avLst/>
          </a:prstGeom>
          <a:solidFill>
            <a:srgbClr val="FFFFFF">
              <a:alpha val="75000"/>
            </a:srgbClr>
          </a:solidFill>
          <a:ln>
            <a:solidFill>
              <a:srgbClr val="0000FF"/>
            </a:solidFill>
          </a:ln>
        </p:spPr>
        <p:txBody>
          <a:bodyPr wrap="square" rtlCol="0">
            <a:spAutoFit/>
          </a:bodyPr>
          <a:lstStyle/>
          <a:p>
            <a:r>
              <a:rPr lang="en-US" altLang="ja-JP" sz="2800" dirty="0" smtClean="0"/>
              <a:t>2-3</a:t>
            </a:r>
            <a:r>
              <a:rPr kumimoji="1" lang="en-US" altLang="ja-JP" sz="2800" dirty="0" smtClean="0"/>
              <a:t>. </a:t>
            </a:r>
            <a:r>
              <a:rPr kumimoji="1" lang="ja-JP" altLang="en-US" sz="2800" dirty="0" smtClean="0"/>
              <a:t>グー</a:t>
            </a:r>
            <a:r>
              <a:rPr kumimoji="1" lang="en-US" altLang="ja-JP" sz="2800" dirty="0" smtClean="0"/>
              <a:t>↗︎ ▶ </a:t>
            </a:r>
            <a:r>
              <a:rPr kumimoji="1" lang="ja-JP" altLang="en-US" sz="2800" dirty="0" smtClean="0"/>
              <a:t>使用率</a:t>
            </a:r>
            <a:r>
              <a:rPr kumimoji="1" lang="en-US" altLang="ja-JP" sz="2800" dirty="0" smtClean="0"/>
              <a:t>↗︎</a:t>
            </a:r>
            <a:endParaRPr kumimoji="1" lang="ja-JP" altLang="en-US" sz="2800" dirty="0"/>
          </a:p>
        </p:txBody>
      </p:sp>
      <p:sp>
        <p:nvSpPr>
          <p:cNvPr id="14" name="テキスト ボックス 13"/>
          <p:cNvSpPr txBox="1"/>
          <p:nvPr/>
        </p:nvSpPr>
        <p:spPr>
          <a:xfrm>
            <a:off x="2887977" y="2606767"/>
            <a:ext cx="5794837" cy="523220"/>
          </a:xfrm>
          <a:prstGeom prst="rect">
            <a:avLst/>
          </a:prstGeom>
          <a:solidFill>
            <a:srgbClr val="FFFFFF">
              <a:alpha val="75000"/>
            </a:srgbClr>
          </a:solidFill>
          <a:ln>
            <a:solidFill>
              <a:srgbClr val="FF0000"/>
            </a:solidFill>
          </a:ln>
        </p:spPr>
        <p:txBody>
          <a:bodyPr wrap="square" rtlCol="0">
            <a:spAutoFit/>
          </a:bodyPr>
          <a:lstStyle/>
          <a:p>
            <a:r>
              <a:rPr lang="en-US" altLang="ja-JP" sz="2800" dirty="0" smtClean="0"/>
              <a:t>3</a:t>
            </a:r>
            <a:r>
              <a:rPr kumimoji="1" lang="en-US" altLang="ja-JP" sz="2800" dirty="0" smtClean="0"/>
              <a:t>-1. </a:t>
            </a:r>
            <a:r>
              <a:rPr kumimoji="1" lang="ja-JP" altLang="en-US" sz="2800" dirty="0" smtClean="0"/>
              <a:t>パー</a:t>
            </a:r>
            <a:r>
              <a:rPr lang="en-US" altLang="ja-JP" sz="2800" dirty="0" smtClean="0"/>
              <a:t>↗︎, </a:t>
            </a:r>
            <a:r>
              <a:rPr lang="ja-JP" altLang="en-US" sz="2800" dirty="0" smtClean="0"/>
              <a:t>チョキ</a:t>
            </a:r>
            <a:r>
              <a:rPr lang="en-US" altLang="ja-JP" sz="2800" dirty="0" smtClean="0"/>
              <a:t>↘︎</a:t>
            </a:r>
            <a:r>
              <a:rPr kumimoji="1" lang="en-US" altLang="ja-JP" sz="2800" dirty="0" smtClean="0"/>
              <a:t> ▶ </a:t>
            </a:r>
            <a:r>
              <a:rPr kumimoji="1" lang="ja-JP" altLang="en-US" sz="2800" dirty="0" smtClean="0"/>
              <a:t>使用率</a:t>
            </a:r>
            <a:r>
              <a:rPr lang="en-US" altLang="ja-JP" sz="2800" dirty="0" smtClean="0"/>
              <a:t>↘︎</a:t>
            </a:r>
            <a:endParaRPr kumimoji="1" lang="ja-JP" altLang="en-US" sz="2800" dirty="0"/>
          </a:p>
        </p:txBody>
      </p:sp>
      <p:sp>
        <p:nvSpPr>
          <p:cNvPr id="15" name="テキスト ボックス 14"/>
          <p:cNvSpPr txBox="1"/>
          <p:nvPr/>
        </p:nvSpPr>
        <p:spPr>
          <a:xfrm>
            <a:off x="2887977" y="6026916"/>
            <a:ext cx="5794839" cy="523220"/>
          </a:xfrm>
          <a:prstGeom prst="rect">
            <a:avLst/>
          </a:prstGeom>
          <a:solidFill>
            <a:srgbClr val="FFFFFF">
              <a:alpha val="75000"/>
            </a:srgbClr>
          </a:solidFill>
          <a:ln>
            <a:solidFill>
              <a:srgbClr val="0000FF"/>
            </a:solidFill>
          </a:ln>
        </p:spPr>
        <p:txBody>
          <a:bodyPr wrap="square" rtlCol="0">
            <a:spAutoFit/>
          </a:bodyPr>
          <a:lstStyle/>
          <a:p>
            <a:r>
              <a:rPr lang="en-US" altLang="ja-JP" sz="2800" dirty="0"/>
              <a:t>3</a:t>
            </a:r>
            <a:r>
              <a:rPr lang="en-US" altLang="ja-JP" sz="2800" dirty="0" smtClean="0"/>
              <a:t>-3</a:t>
            </a:r>
            <a:r>
              <a:rPr kumimoji="1" lang="en-US" altLang="ja-JP" sz="2800" dirty="0" smtClean="0"/>
              <a:t>. </a:t>
            </a:r>
            <a:r>
              <a:rPr kumimoji="1" lang="ja-JP" altLang="en-US" sz="2800" dirty="0" smtClean="0"/>
              <a:t>グー</a:t>
            </a:r>
            <a:r>
              <a:rPr kumimoji="1" lang="en-US" altLang="ja-JP" sz="2800" dirty="0" smtClean="0"/>
              <a:t>↗, </a:t>
            </a:r>
            <a:r>
              <a:rPr lang="ja-JP" altLang="en-US" sz="2800" dirty="0" smtClean="0"/>
              <a:t>チョキ</a:t>
            </a:r>
            <a:r>
              <a:rPr kumimoji="1" lang="en-US" altLang="ja-JP" sz="2800" dirty="0" smtClean="0"/>
              <a:t>↘︎ ▶ </a:t>
            </a:r>
            <a:r>
              <a:rPr kumimoji="1" lang="ja-JP" altLang="en-US" sz="2800" dirty="0" smtClean="0"/>
              <a:t>使用率</a:t>
            </a:r>
            <a:r>
              <a:rPr kumimoji="1" lang="en-US" altLang="ja-JP" sz="2800" dirty="0" smtClean="0"/>
              <a:t>↗︎</a:t>
            </a:r>
            <a:endParaRPr kumimoji="1" lang="ja-JP" altLang="en-US" sz="2800" dirty="0"/>
          </a:p>
        </p:txBody>
      </p:sp>
      <p:sp>
        <p:nvSpPr>
          <p:cNvPr id="16" name="テキスト ボックス 15"/>
          <p:cNvSpPr txBox="1"/>
          <p:nvPr/>
        </p:nvSpPr>
        <p:spPr>
          <a:xfrm>
            <a:off x="2887977" y="3752595"/>
            <a:ext cx="5794837" cy="523220"/>
          </a:xfrm>
          <a:prstGeom prst="rect">
            <a:avLst/>
          </a:prstGeom>
          <a:solidFill>
            <a:srgbClr val="FFFFFF">
              <a:alpha val="75000"/>
            </a:srgbClr>
          </a:solidFill>
          <a:ln>
            <a:solidFill>
              <a:srgbClr val="008000"/>
            </a:solidFill>
          </a:ln>
        </p:spPr>
        <p:txBody>
          <a:bodyPr wrap="square" rtlCol="0">
            <a:spAutoFit/>
          </a:bodyPr>
          <a:lstStyle/>
          <a:p>
            <a:r>
              <a:rPr lang="en-US" altLang="ja-JP" sz="2800" dirty="0" smtClean="0"/>
              <a:t>3</a:t>
            </a:r>
            <a:r>
              <a:rPr kumimoji="1" lang="en-US" altLang="ja-JP" sz="2800" dirty="0" smtClean="0"/>
              <a:t>-2. </a:t>
            </a:r>
            <a:r>
              <a:rPr kumimoji="1" lang="ja-JP" altLang="en-US" sz="2800" dirty="0" smtClean="0"/>
              <a:t>グー</a:t>
            </a:r>
            <a:r>
              <a:rPr kumimoji="1" lang="en-US" altLang="ja-JP" sz="2800" dirty="0" smtClean="0"/>
              <a:t>↗︎, </a:t>
            </a:r>
            <a:r>
              <a:rPr kumimoji="1" lang="ja-JP" altLang="en-US" sz="2800" dirty="0" smtClean="0"/>
              <a:t>パー</a:t>
            </a:r>
            <a:r>
              <a:rPr lang="en-US" altLang="ja-JP" sz="2800" dirty="0" smtClean="0"/>
              <a:t>↗︎</a:t>
            </a:r>
            <a:r>
              <a:rPr kumimoji="1" lang="en-US" altLang="ja-JP" sz="2800" dirty="0" smtClean="0"/>
              <a:t> ▶ </a:t>
            </a:r>
            <a:r>
              <a:rPr kumimoji="1" lang="ja-JP" altLang="en-US" sz="2800" dirty="0" smtClean="0"/>
              <a:t>使用率は</a:t>
            </a:r>
            <a:r>
              <a:rPr lang="en-US" altLang="ja-JP" sz="2800" dirty="0" smtClean="0"/>
              <a:t>…</a:t>
            </a:r>
            <a:r>
              <a:rPr kumimoji="1" lang="ja-JP" altLang="en-US" sz="2800" dirty="0" smtClean="0"/>
              <a:t>？</a:t>
            </a:r>
            <a:endParaRPr kumimoji="1" lang="ja-JP" altLang="en-US" sz="2800" dirty="0"/>
          </a:p>
        </p:txBody>
      </p:sp>
    </p:spTree>
    <p:extLst>
      <p:ext uri="{BB962C8B-B14F-4D97-AF65-F5344CB8AC3E}">
        <p14:creationId xmlns:p14="http://schemas.microsoft.com/office/powerpoint/2010/main" val="33477454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600200"/>
            <a:ext cx="8229600" cy="5057060"/>
          </a:xfrm>
          <a:solidFill>
            <a:srgbClr val="FFFFFF">
              <a:alpha val="80000"/>
            </a:srgbClr>
          </a:solidFill>
        </p:spPr>
        <p:txBody>
          <a:bodyPr>
            <a:normAutofit/>
          </a:bodyPr>
          <a:lstStyle/>
          <a:p>
            <a:r>
              <a:rPr kumimoji="1" lang="ja-JP" altLang="en-US" dirty="0" smtClean="0"/>
              <a:t>似た状況を探す</a:t>
            </a:r>
            <a:endParaRPr kumimoji="1" lang="en-US" altLang="ja-JP" dirty="0" smtClean="0"/>
          </a:p>
          <a:p>
            <a:pPr marL="0" indent="0">
              <a:buNone/>
            </a:pPr>
            <a:r>
              <a:rPr lang="ja-JP" altLang="ja-JP" sz="2800" dirty="0" smtClean="0"/>
              <a:t>　</a:t>
            </a:r>
            <a:r>
              <a:rPr lang="ja-JP" altLang="en-US" sz="2800" dirty="0" smtClean="0"/>
              <a:t>　　＊今回モデル化したいのは</a:t>
            </a:r>
            <a:endParaRPr lang="en-US" altLang="ja-JP" sz="2800" dirty="0" smtClean="0"/>
          </a:p>
          <a:p>
            <a:pPr marL="0" indent="0">
              <a:buNone/>
            </a:pPr>
            <a:r>
              <a:rPr lang="ja-JP" altLang="en-US" sz="2800" dirty="0" smtClean="0"/>
              <a:t>　　　　　　　・増えたキャラの天敵が増える</a:t>
            </a:r>
            <a:endParaRPr lang="en-US" altLang="ja-JP" sz="2800" dirty="0" smtClean="0"/>
          </a:p>
          <a:p>
            <a:pPr marL="0" indent="0">
              <a:buNone/>
            </a:pPr>
            <a:r>
              <a:rPr lang="ja-JP" altLang="ja-JP" sz="2800" dirty="0"/>
              <a:t>　</a:t>
            </a:r>
            <a:r>
              <a:rPr lang="ja-JP" altLang="en-US" sz="2800" dirty="0" smtClean="0"/>
              <a:t>　　　　　　・　　　　　　　　に弱いキャラが減る</a:t>
            </a:r>
            <a:r>
              <a:rPr lang="ja-JP" altLang="ja-JP" sz="2800" dirty="0"/>
              <a:t>　</a:t>
            </a:r>
            <a:r>
              <a:rPr lang="ja-JP" altLang="en-US" sz="2800" dirty="0" smtClean="0"/>
              <a:t>状況</a:t>
            </a:r>
            <a:endParaRPr kumimoji="1" lang="en-US" altLang="ja-JP" dirty="0" smtClean="0"/>
          </a:p>
          <a:p>
            <a:pPr marL="0" indent="0">
              <a:buNone/>
            </a:pPr>
            <a:endParaRPr lang="en-US" altLang="ja-JP" sz="2800" dirty="0" smtClean="0"/>
          </a:p>
          <a:p>
            <a:pPr marL="0" indent="0">
              <a:buNone/>
            </a:pPr>
            <a:r>
              <a:rPr lang="ja-JP" altLang="en-US" sz="2800" dirty="0"/>
              <a:t>　</a:t>
            </a:r>
            <a:r>
              <a:rPr lang="ja-JP" altLang="en-US" sz="2800" dirty="0" smtClean="0"/>
              <a:t>　　　</a:t>
            </a:r>
            <a:r>
              <a:rPr lang="ja-JP" altLang="ja-JP" sz="2800" dirty="0" smtClean="0"/>
              <a:t>　</a:t>
            </a:r>
            <a:r>
              <a:rPr lang="ja-JP" altLang="en-US" sz="2800" dirty="0" smtClean="0"/>
              <a:t>　　</a:t>
            </a:r>
            <a:endParaRPr lang="en-US" altLang="ja-JP" sz="2800" dirty="0" smtClean="0"/>
          </a:p>
          <a:p>
            <a:pPr marL="0" indent="0">
              <a:buNone/>
            </a:pPr>
            <a:r>
              <a:rPr lang="ja-JP" altLang="en-US" sz="2800" dirty="0" smtClean="0"/>
              <a:t>　　　　　　　　　　　</a:t>
            </a:r>
            <a:r>
              <a:rPr lang="ja-JP" altLang="en-US" sz="2800" dirty="0" smtClean="0">
                <a:solidFill>
                  <a:srgbClr val="FF0000"/>
                </a:solidFill>
              </a:rPr>
              <a:t>　</a:t>
            </a:r>
            <a:r>
              <a:rPr lang="ja-JP" altLang="en-US" sz="3600" dirty="0" smtClean="0">
                <a:solidFill>
                  <a:srgbClr val="FF0000"/>
                </a:solidFill>
              </a:rPr>
              <a:t>弱肉強食</a:t>
            </a:r>
            <a:r>
              <a:rPr lang="ja-JP" altLang="en-US" dirty="0" smtClean="0">
                <a:solidFill>
                  <a:srgbClr val="FF0000"/>
                </a:solidFill>
              </a:rPr>
              <a:t>！？</a:t>
            </a:r>
            <a:endParaRPr lang="en-US" altLang="ja-JP" dirty="0" smtClean="0">
              <a:solidFill>
                <a:srgbClr val="FF0000"/>
              </a:solidFill>
            </a:endParaRPr>
          </a:p>
          <a:p>
            <a:pPr marL="0" indent="0">
              <a:buNone/>
            </a:pPr>
            <a:r>
              <a:rPr kumimoji="1" lang="ja-JP" altLang="en-US" dirty="0" smtClean="0"/>
              <a:t>　　　　　　　　　</a:t>
            </a:r>
            <a:r>
              <a:rPr kumimoji="1" lang="en-US" altLang="ja-JP" dirty="0" smtClean="0"/>
              <a:t>    </a:t>
            </a:r>
            <a:r>
              <a:rPr kumimoji="1" lang="ja-JP" altLang="en-US" dirty="0" smtClean="0"/>
              <a:t>　</a:t>
            </a:r>
            <a:r>
              <a:rPr kumimoji="1" lang="en-US" altLang="ja-JP" dirty="0" smtClean="0"/>
              <a:t>▶</a:t>
            </a:r>
            <a:r>
              <a:rPr kumimoji="1" lang="ja-JP" altLang="en-US" dirty="0" smtClean="0"/>
              <a:t>食物連鎖の式を流用</a:t>
            </a:r>
            <a:endParaRPr kumimoji="1" lang="en-US" altLang="ja-JP" dirty="0" smtClean="0"/>
          </a:p>
          <a:p>
            <a:pPr marL="0" indent="0" algn="r">
              <a:buNone/>
            </a:pPr>
            <a:endParaRPr lang="en-US" altLang="ja-JP" sz="1400" dirty="0" smtClean="0"/>
          </a:p>
          <a:p>
            <a:pPr marL="0" indent="0" algn="r">
              <a:buNone/>
            </a:pPr>
            <a:r>
              <a:rPr lang="ja-JP" altLang="en-US" sz="1400" dirty="0" smtClean="0"/>
              <a:t>（一から考えるのもありだと思います）</a:t>
            </a:r>
            <a:endParaRPr kumimoji="1" lang="ja-JP" altLang="en-US" sz="1400" dirty="0"/>
          </a:p>
        </p:txBody>
      </p:sp>
      <p:sp>
        <p:nvSpPr>
          <p:cNvPr id="2" name="タイトル 1"/>
          <p:cNvSpPr>
            <a:spLocks noGrp="1"/>
          </p:cNvSpPr>
          <p:nvPr>
            <p:ph type="title"/>
          </p:nvPr>
        </p:nvSpPr>
        <p:spPr>
          <a:solidFill>
            <a:srgbClr val="FFFFFF">
              <a:alpha val="80000"/>
            </a:srgbClr>
          </a:solidFill>
        </p:spPr>
        <p:txBody>
          <a:bodyPr/>
          <a:lstStyle/>
          <a:p>
            <a:r>
              <a:rPr lang="ja-JP" altLang="en-US" dirty="0" smtClean="0"/>
              <a:t>いかにしてモデル化するか</a:t>
            </a:r>
            <a:endParaRPr kumimoji="1" lang="ja-JP" altLang="en-US" dirty="0"/>
          </a:p>
        </p:txBody>
      </p:sp>
      <p:sp>
        <p:nvSpPr>
          <p:cNvPr id="9" name="下矢印 8"/>
          <p:cNvSpPr/>
          <p:nvPr/>
        </p:nvSpPr>
        <p:spPr>
          <a:xfrm>
            <a:off x="3402067" y="3915617"/>
            <a:ext cx="1648112" cy="69543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8570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FF">
              <a:alpha val="75000"/>
            </a:srgbClr>
          </a:solidFill>
        </p:spPr>
        <p:txBody>
          <a:bodyPr/>
          <a:lstStyle/>
          <a:p>
            <a:r>
              <a:rPr lang="ja-JP" altLang="en-US" dirty="0" smtClean="0"/>
              <a:t>食物連鎖のモデル式</a:t>
            </a:r>
            <a:endParaRPr kumimoji="1" lang="ja-JP" altLang="en-US" dirty="0"/>
          </a:p>
        </p:txBody>
      </p:sp>
      <p:sp>
        <p:nvSpPr>
          <p:cNvPr id="3" name="コンテンツ プレースホルダー 2"/>
          <p:cNvSpPr>
            <a:spLocks noGrp="1"/>
          </p:cNvSpPr>
          <p:nvPr>
            <p:ph idx="1"/>
          </p:nvPr>
        </p:nvSpPr>
        <p:spPr>
          <a:xfrm>
            <a:off x="457200" y="1600200"/>
            <a:ext cx="8229600" cy="4840889"/>
          </a:xfrm>
          <a:solidFill>
            <a:schemeClr val="bg1">
              <a:alpha val="75000"/>
            </a:schemeClr>
          </a:solidFill>
        </p:spPr>
        <p:txBody>
          <a:bodyPr>
            <a:normAutofit/>
          </a:bodyPr>
          <a:lstStyle/>
          <a:p>
            <a:r>
              <a:rPr kumimoji="1" lang="ja-JP" altLang="en-US" dirty="0" smtClean="0"/>
              <a:t>ロトカ</a:t>
            </a:r>
            <a:r>
              <a:rPr lang="ja-JP" altLang="en-US" dirty="0" smtClean="0"/>
              <a:t>＝ヴォルテラの方程式</a:t>
            </a:r>
            <a:endParaRPr lang="en-US" altLang="ja-JP" dirty="0" smtClean="0"/>
          </a:p>
          <a:p>
            <a:pPr marL="0" indent="0">
              <a:buNone/>
            </a:pPr>
            <a:r>
              <a:rPr lang="ja-JP" altLang="en-US" sz="2800" dirty="0" smtClean="0">
                <a:latin typeface="Times New Roman"/>
                <a:cs typeface="Times New Roman"/>
              </a:rPr>
              <a:t>　　・</a:t>
            </a:r>
            <a:r>
              <a:rPr lang="en-US" altLang="ja-JP" sz="2800" dirty="0">
                <a:latin typeface="Times New Roman"/>
                <a:cs typeface="Times New Roman"/>
              </a:rPr>
              <a:t>A&gt;B</a:t>
            </a:r>
            <a:r>
              <a:rPr lang="ja-JP" altLang="en-US" sz="2800" dirty="0">
                <a:latin typeface="Times New Roman"/>
                <a:cs typeface="Times New Roman"/>
              </a:rPr>
              <a:t>での環境中の個体数の変化を表す式</a:t>
            </a:r>
            <a:endParaRPr lang="en-US" altLang="ja-JP" sz="2800" dirty="0"/>
          </a:p>
          <a:p>
            <a:pPr marL="0" indent="0">
              <a:buNone/>
            </a:pPr>
            <a:endParaRPr kumimoji="1" lang="en-US" altLang="ja-JP" dirty="0" smtClean="0"/>
          </a:p>
          <a:p>
            <a:pPr marL="0" indent="0">
              <a:buNone/>
            </a:pPr>
            <a:endParaRPr kumimoji="1" lang="en-US" altLang="ja-JP" dirty="0"/>
          </a:p>
          <a:p>
            <a:pPr marL="0" indent="0">
              <a:buNone/>
            </a:pPr>
            <a:endParaRPr lang="en-US" altLang="ja-JP" dirty="0" smtClean="0"/>
          </a:p>
          <a:p>
            <a:pPr marL="0" indent="0">
              <a:buNone/>
            </a:pPr>
            <a:endParaRPr kumimoji="1" lang="en-US" altLang="ja-JP" dirty="0"/>
          </a:p>
          <a:p>
            <a:pPr marL="0" indent="0">
              <a:buNone/>
            </a:pPr>
            <a:endParaRPr kumimoji="1" lang="en-US" altLang="ja-JP" dirty="0" smtClean="0"/>
          </a:p>
          <a:p>
            <a:pPr marL="0" indent="0">
              <a:buNone/>
            </a:pPr>
            <a:r>
              <a:rPr lang="ja-JP" altLang="en-US" sz="2800" dirty="0" smtClean="0"/>
              <a:t>・</a:t>
            </a:r>
            <a:r>
              <a:rPr lang="en-US" altLang="ja-JP" sz="2400" dirty="0" smtClean="0">
                <a:latin typeface="Times New Roman"/>
                <a:cs typeface="Times New Roman"/>
              </a:rPr>
              <a:t>N</a:t>
            </a:r>
            <a:r>
              <a:rPr lang="en-US" altLang="ja-JP" sz="2400" dirty="0">
                <a:latin typeface="Times New Roman"/>
                <a:cs typeface="Times New Roman"/>
              </a:rPr>
              <a:t>:</a:t>
            </a:r>
            <a:r>
              <a:rPr lang="ja-JP" altLang="en-US" sz="2400" dirty="0" smtClean="0">
                <a:latin typeface="Times New Roman"/>
                <a:cs typeface="Times New Roman"/>
              </a:rPr>
              <a:t>個体数</a:t>
            </a:r>
            <a:r>
              <a:rPr lang="en-US" altLang="ja-JP" sz="2400" dirty="0" smtClean="0">
                <a:latin typeface="Times New Roman"/>
                <a:cs typeface="Times New Roman"/>
              </a:rPr>
              <a:t>, d</a:t>
            </a:r>
            <a:r>
              <a:rPr lang="en-US" altLang="ja-JP" sz="2400" dirty="0">
                <a:latin typeface="Times New Roman"/>
                <a:cs typeface="Times New Roman"/>
              </a:rPr>
              <a:t>:</a:t>
            </a:r>
            <a:r>
              <a:rPr lang="ja-JP" altLang="en-US" sz="2400" dirty="0" smtClean="0">
                <a:latin typeface="Times New Roman"/>
                <a:cs typeface="Times New Roman"/>
              </a:rPr>
              <a:t>死亡率</a:t>
            </a:r>
            <a:r>
              <a:rPr lang="en-US" altLang="ja-JP" sz="2400" dirty="0" smtClean="0">
                <a:latin typeface="Times New Roman"/>
                <a:cs typeface="Times New Roman"/>
              </a:rPr>
              <a:t>, α:</a:t>
            </a:r>
            <a:r>
              <a:rPr lang="ja-JP" altLang="en-US" sz="2400" dirty="0" smtClean="0">
                <a:latin typeface="Times New Roman"/>
                <a:cs typeface="Times New Roman"/>
              </a:rPr>
              <a:t>増加率</a:t>
            </a:r>
            <a:r>
              <a:rPr lang="en-US" altLang="ja-JP" sz="2400" dirty="0" smtClean="0">
                <a:latin typeface="Times New Roman"/>
                <a:cs typeface="Times New Roman"/>
              </a:rPr>
              <a:t>, T:</a:t>
            </a:r>
            <a:r>
              <a:rPr lang="ja-JP" altLang="en-US" sz="2400" dirty="0" smtClean="0">
                <a:latin typeface="Times New Roman"/>
                <a:cs typeface="Times New Roman"/>
              </a:rPr>
              <a:t>捕食効率</a:t>
            </a:r>
            <a:r>
              <a:rPr lang="en-US" altLang="ja-JP" sz="2400" dirty="0" smtClean="0">
                <a:latin typeface="Times New Roman"/>
                <a:cs typeface="Times New Roman"/>
              </a:rPr>
              <a:t>, b:</a:t>
            </a:r>
            <a:r>
              <a:rPr lang="ja-JP" altLang="en-US" sz="2400" dirty="0" smtClean="0">
                <a:latin typeface="Times New Roman"/>
                <a:cs typeface="Times New Roman"/>
              </a:rPr>
              <a:t>出生率</a:t>
            </a:r>
            <a:endParaRPr lang="en-US" altLang="ja-JP" sz="2400" dirty="0" smtClean="0">
              <a:latin typeface="Times New Roman"/>
              <a:cs typeface="Times New Roman"/>
            </a:endParaRPr>
          </a:p>
        </p:txBody>
      </p:sp>
      <p:pic>
        <p:nvPicPr>
          <p:cNvPr id="5" name="図 4"/>
          <p:cNvPicPr>
            <a:picLocks noChangeAspect="1"/>
          </p:cNvPicPr>
          <p:nvPr/>
        </p:nvPicPr>
        <p:blipFill>
          <a:blip r:embed="rId2"/>
          <a:stretch>
            <a:fillRect/>
          </a:stretch>
        </p:blipFill>
        <p:spPr>
          <a:xfrm>
            <a:off x="1710364" y="2816924"/>
            <a:ext cx="5738210" cy="1086525"/>
          </a:xfrm>
          <a:prstGeom prst="rect">
            <a:avLst/>
          </a:prstGeom>
          <a:ln>
            <a:solidFill>
              <a:srgbClr val="FF0000"/>
            </a:solidFill>
          </a:ln>
        </p:spPr>
      </p:pic>
      <p:pic>
        <p:nvPicPr>
          <p:cNvPr id="6" name="図 5"/>
          <p:cNvPicPr>
            <a:picLocks noChangeAspect="1"/>
          </p:cNvPicPr>
          <p:nvPr/>
        </p:nvPicPr>
        <p:blipFill>
          <a:blip r:embed="rId3"/>
          <a:stretch>
            <a:fillRect/>
          </a:stretch>
        </p:blipFill>
        <p:spPr>
          <a:xfrm>
            <a:off x="1992554" y="4200176"/>
            <a:ext cx="5160995" cy="1086525"/>
          </a:xfrm>
          <a:prstGeom prst="rect">
            <a:avLst/>
          </a:prstGeom>
          <a:ln>
            <a:solidFill>
              <a:srgbClr val="3366FF"/>
            </a:solidFill>
          </a:ln>
        </p:spPr>
      </p:pic>
      <p:sp>
        <p:nvSpPr>
          <p:cNvPr id="12" name="フレーム 11"/>
          <p:cNvSpPr/>
          <p:nvPr/>
        </p:nvSpPr>
        <p:spPr>
          <a:xfrm>
            <a:off x="3855742" y="2909316"/>
            <a:ext cx="1836068" cy="856772"/>
          </a:xfrm>
          <a:prstGeom prst="frame">
            <a:avLst>
              <a:gd name="adj1" fmla="val 7143"/>
            </a:avLst>
          </a:prstGeom>
          <a:solidFill>
            <a:srgbClr val="FFFF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フレーム 13"/>
          <p:cNvSpPr/>
          <p:nvPr/>
        </p:nvSpPr>
        <p:spPr>
          <a:xfrm>
            <a:off x="5302180" y="4368136"/>
            <a:ext cx="1836068" cy="729008"/>
          </a:xfrm>
          <a:prstGeom prst="frame">
            <a:avLst>
              <a:gd name="adj1" fmla="val 7143"/>
            </a:avLst>
          </a:prstGeom>
          <a:solidFill>
            <a:srgbClr val="FFFF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テキスト ボックス 14"/>
          <p:cNvSpPr txBox="1"/>
          <p:nvPr/>
        </p:nvSpPr>
        <p:spPr>
          <a:xfrm>
            <a:off x="5302180" y="3766088"/>
            <a:ext cx="3143732" cy="523220"/>
          </a:xfrm>
          <a:prstGeom prst="rect">
            <a:avLst/>
          </a:prstGeom>
          <a:solidFill>
            <a:srgbClr val="FFFF00"/>
          </a:solidFill>
          <a:ln>
            <a:solidFill>
              <a:srgbClr val="FF6600"/>
            </a:solidFill>
          </a:ln>
        </p:spPr>
        <p:txBody>
          <a:bodyPr wrap="square" rtlCol="0">
            <a:spAutoFit/>
          </a:bodyPr>
          <a:lstStyle/>
          <a:p>
            <a:r>
              <a:rPr kumimoji="1" lang="ja-JP" altLang="en-US" sz="2800" dirty="0" smtClean="0"/>
              <a:t>捕食関係を表す項</a:t>
            </a:r>
            <a:endParaRPr kumimoji="1" lang="ja-JP" altLang="en-US" sz="2800" dirty="0"/>
          </a:p>
        </p:txBody>
      </p:sp>
    </p:spTree>
    <p:extLst>
      <p:ext uri="{BB962C8B-B14F-4D97-AF65-F5344CB8AC3E}">
        <p14:creationId xmlns:p14="http://schemas.microsoft.com/office/powerpoint/2010/main" val="12146457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600200"/>
            <a:ext cx="8229600" cy="5069160"/>
          </a:xfrm>
          <a:solidFill>
            <a:schemeClr val="bg1">
              <a:alpha val="75000"/>
            </a:schemeClr>
          </a:solidFill>
        </p:spPr>
        <p:txBody>
          <a:bodyPr/>
          <a:lstStyle/>
          <a:p>
            <a:r>
              <a:rPr lang="ja-JP" altLang="en-US" dirty="0" smtClean="0"/>
              <a:t>性能トップ間での３すくみ</a:t>
            </a:r>
            <a:r>
              <a:rPr lang="en-US" altLang="ja-JP" dirty="0" smtClean="0"/>
              <a:t> + </a:t>
            </a:r>
            <a:r>
              <a:rPr lang="ja-JP" altLang="en-US" dirty="0" smtClean="0"/>
              <a:t>トップが他を排除</a:t>
            </a:r>
            <a:endParaRPr lang="en-US" altLang="ja-JP" dirty="0" smtClean="0"/>
          </a:p>
        </p:txBody>
      </p:sp>
      <p:sp>
        <p:nvSpPr>
          <p:cNvPr id="17" name="正方形/長方形 16"/>
          <p:cNvSpPr/>
          <p:nvPr/>
        </p:nvSpPr>
        <p:spPr>
          <a:xfrm>
            <a:off x="1619672" y="2348880"/>
            <a:ext cx="5976664" cy="2508837"/>
          </a:xfrm>
          <a:prstGeom prst="rect">
            <a:avLst/>
          </a:prstGeom>
          <a:solidFill>
            <a:srgbClr val="FFFF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2267744" y="5493636"/>
            <a:ext cx="4752528" cy="868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2"/>
          <a:stretch>
            <a:fillRect/>
          </a:stretch>
        </p:blipFill>
        <p:spPr>
          <a:xfrm>
            <a:off x="4224978" y="2542053"/>
            <a:ext cx="868040" cy="868040"/>
          </a:xfrm>
          <a:prstGeom prst="rect">
            <a:avLst/>
          </a:prstGeom>
        </p:spPr>
      </p:pic>
      <p:pic>
        <p:nvPicPr>
          <p:cNvPr id="5" name="図 4"/>
          <p:cNvPicPr>
            <a:picLocks noChangeAspect="1"/>
          </p:cNvPicPr>
          <p:nvPr/>
        </p:nvPicPr>
        <p:blipFill>
          <a:blip r:embed="rId3"/>
          <a:stretch>
            <a:fillRect/>
          </a:stretch>
        </p:blipFill>
        <p:spPr>
          <a:xfrm>
            <a:off x="2488898" y="3719948"/>
            <a:ext cx="868040" cy="868040"/>
          </a:xfrm>
          <a:prstGeom prst="rect">
            <a:avLst/>
          </a:prstGeom>
        </p:spPr>
      </p:pic>
      <p:pic>
        <p:nvPicPr>
          <p:cNvPr id="6" name="図 5"/>
          <p:cNvPicPr>
            <a:picLocks noChangeAspect="1"/>
          </p:cNvPicPr>
          <p:nvPr/>
        </p:nvPicPr>
        <p:blipFill>
          <a:blip r:embed="rId4"/>
          <a:stretch>
            <a:fillRect/>
          </a:stretch>
        </p:blipFill>
        <p:spPr>
          <a:xfrm>
            <a:off x="5946883" y="3814688"/>
            <a:ext cx="694432" cy="694432"/>
          </a:xfrm>
          <a:prstGeom prst="rect">
            <a:avLst/>
          </a:prstGeom>
        </p:spPr>
      </p:pic>
      <p:pic>
        <p:nvPicPr>
          <p:cNvPr id="7" name="図 6"/>
          <p:cNvPicPr>
            <a:picLocks noChangeAspect="1"/>
          </p:cNvPicPr>
          <p:nvPr/>
        </p:nvPicPr>
        <p:blipFill>
          <a:blip r:embed="rId5"/>
          <a:stretch>
            <a:fillRect/>
          </a:stretch>
        </p:blipFill>
        <p:spPr>
          <a:xfrm>
            <a:off x="2488898" y="5498383"/>
            <a:ext cx="868040" cy="868040"/>
          </a:xfrm>
          <a:prstGeom prst="rect">
            <a:avLst/>
          </a:prstGeom>
        </p:spPr>
      </p:pic>
      <p:pic>
        <p:nvPicPr>
          <p:cNvPr id="8" name="図 7"/>
          <p:cNvPicPr>
            <a:picLocks noChangeAspect="1"/>
          </p:cNvPicPr>
          <p:nvPr/>
        </p:nvPicPr>
        <p:blipFill>
          <a:blip r:embed="rId6"/>
          <a:stretch>
            <a:fillRect/>
          </a:stretch>
        </p:blipFill>
        <p:spPr>
          <a:xfrm>
            <a:off x="3356938" y="5493636"/>
            <a:ext cx="868040" cy="868040"/>
          </a:xfrm>
          <a:prstGeom prst="rect">
            <a:avLst/>
          </a:prstGeom>
        </p:spPr>
      </p:pic>
      <p:pic>
        <p:nvPicPr>
          <p:cNvPr id="9" name="図 8"/>
          <p:cNvPicPr>
            <a:picLocks noChangeAspect="1"/>
          </p:cNvPicPr>
          <p:nvPr/>
        </p:nvPicPr>
        <p:blipFill>
          <a:blip r:embed="rId7"/>
          <a:stretch>
            <a:fillRect/>
          </a:stretch>
        </p:blipFill>
        <p:spPr>
          <a:xfrm>
            <a:off x="4219516" y="5493636"/>
            <a:ext cx="868040" cy="868040"/>
          </a:xfrm>
          <a:prstGeom prst="rect">
            <a:avLst/>
          </a:prstGeom>
        </p:spPr>
      </p:pic>
      <p:sp>
        <p:nvSpPr>
          <p:cNvPr id="13" name="左矢印 12"/>
          <p:cNvSpPr/>
          <p:nvPr/>
        </p:nvSpPr>
        <p:spPr>
          <a:xfrm>
            <a:off x="3554708" y="4035750"/>
            <a:ext cx="2176045" cy="434161"/>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左矢印 13"/>
          <p:cNvSpPr/>
          <p:nvPr/>
        </p:nvSpPr>
        <p:spPr>
          <a:xfrm rot="16200000">
            <a:off x="4456181" y="4624940"/>
            <a:ext cx="392583" cy="1169057"/>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左矢印 14"/>
          <p:cNvSpPr/>
          <p:nvPr/>
        </p:nvSpPr>
        <p:spPr>
          <a:xfrm rot="8735354">
            <a:off x="3264292" y="3279336"/>
            <a:ext cx="903991" cy="434161"/>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左矢印 15"/>
          <p:cNvSpPr/>
          <p:nvPr/>
        </p:nvSpPr>
        <p:spPr>
          <a:xfrm rot="12657206">
            <a:off x="5069202" y="3284293"/>
            <a:ext cx="946472" cy="434161"/>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solidFill>
            <a:srgbClr val="FFFFFF">
              <a:alpha val="80000"/>
            </a:srgbClr>
          </a:solidFill>
        </p:spPr>
        <p:txBody>
          <a:bodyPr/>
          <a:lstStyle/>
          <a:p>
            <a:r>
              <a:rPr lang="ja-JP" altLang="en-US" dirty="0" smtClean="0"/>
              <a:t>モデル</a:t>
            </a:r>
            <a:r>
              <a:rPr kumimoji="1" lang="ja-JP" altLang="en-US" dirty="0" smtClean="0"/>
              <a:t>設定</a:t>
            </a:r>
            <a:endParaRPr kumimoji="1" lang="ja-JP" altLang="en-US" dirty="0"/>
          </a:p>
        </p:txBody>
      </p:sp>
      <p:pic>
        <p:nvPicPr>
          <p:cNvPr id="19" name="図 18"/>
          <p:cNvPicPr>
            <a:picLocks noChangeAspect="1"/>
          </p:cNvPicPr>
          <p:nvPr/>
        </p:nvPicPr>
        <p:blipFill>
          <a:blip r:embed="rId8"/>
          <a:stretch>
            <a:fillRect/>
          </a:stretch>
        </p:blipFill>
        <p:spPr>
          <a:xfrm>
            <a:off x="5187501" y="5446592"/>
            <a:ext cx="857230" cy="857230"/>
          </a:xfrm>
          <a:prstGeom prst="rect">
            <a:avLst/>
          </a:prstGeom>
        </p:spPr>
      </p:pic>
      <p:pic>
        <p:nvPicPr>
          <p:cNvPr id="20" name="図 19"/>
          <p:cNvPicPr>
            <a:picLocks noChangeAspect="1"/>
          </p:cNvPicPr>
          <p:nvPr/>
        </p:nvPicPr>
        <p:blipFill>
          <a:blip r:embed="rId9"/>
          <a:stretch>
            <a:fillRect/>
          </a:stretch>
        </p:blipFill>
        <p:spPr>
          <a:xfrm>
            <a:off x="6044731" y="5488621"/>
            <a:ext cx="805439" cy="805439"/>
          </a:xfrm>
          <a:prstGeom prst="rect">
            <a:avLst/>
          </a:prstGeom>
        </p:spPr>
      </p:pic>
    </p:spTree>
    <p:extLst>
      <p:ext uri="{BB962C8B-B14F-4D97-AF65-F5344CB8AC3E}">
        <p14:creationId xmlns:p14="http://schemas.microsoft.com/office/powerpoint/2010/main" val="24450261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FF">
              <a:alpha val="75000"/>
            </a:srgbClr>
          </a:solidFill>
        </p:spPr>
        <p:txBody>
          <a:bodyPr/>
          <a:lstStyle/>
          <a:p>
            <a:r>
              <a:rPr kumimoji="1" lang="ja-JP" altLang="en-US" dirty="0" smtClean="0"/>
              <a:t>今回の式</a:t>
            </a:r>
            <a:endParaRPr kumimoji="1" lang="ja-JP" altLang="en-US" dirty="0"/>
          </a:p>
        </p:txBody>
      </p:sp>
      <p:sp>
        <p:nvSpPr>
          <p:cNvPr id="3" name="コンテンツ プレースホルダー 2"/>
          <p:cNvSpPr>
            <a:spLocks noGrp="1"/>
          </p:cNvSpPr>
          <p:nvPr>
            <p:ph idx="1"/>
          </p:nvPr>
        </p:nvSpPr>
        <p:spPr>
          <a:xfrm>
            <a:off x="457200" y="1600200"/>
            <a:ext cx="8229600" cy="5069160"/>
          </a:xfrm>
          <a:solidFill>
            <a:schemeClr val="bg1">
              <a:alpha val="75000"/>
            </a:schemeClr>
          </a:solidFill>
        </p:spPr>
        <p:txBody>
          <a:bodyPr/>
          <a:lstStyle/>
          <a:p>
            <a:r>
              <a:rPr lang="ja-JP" altLang="en-US" dirty="0" smtClean="0"/>
              <a:t>トップ</a:t>
            </a:r>
            <a:r>
              <a:rPr lang="en-US" altLang="ja-JP" dirty="0" smtClean="0">
                <a:latin typeface="Times New Roman"/>
                <a:cs typeface="Times New Roman"/>
              </a:rPr>
              <a:t>3</a:t>
            </a:r>
            <a:r>
              <a:rPr lang="ja-JP" altLang="en-US" dirty="0" smtClean="0"/>
              <a:t>に対して式を適用</a:t>
            </a:r>
            <a:endParaRPr lang="en-US" altLang="ja-JP" dirty="0" smtClean="0"/>
          </a:p>
          <a:p>
            <a:pPr marL="0" indent="0">
              <a:buNone/>
            </a:pPr>
            <a:endParaRPr kumimoji="1" lang="en-US" altLang="ja-JP" dirty="0"/>
          </a:p>
          <a:p>
            <a:pPr marL="0" indent="0">
              <a:buNone/>
            </a:pPr>
            <a:endParaRPr lang="en-US" altLang="ja-JP" dirty="0" smtClean="0"/>
          </a:p>
          <a:p>
            <a:pPr marL="0" indent="0">
              <a:buNone/>
            </a:pPr>
            <a:endParaRPr kumimoji="1" lang="en-US" altLang="ja-JP" dirty="0"/>
          </a:p>
          <a:p>
            <a:pPr marL="0" indent="0">
              <a:buNone/>
            </a:pPr>
            <a:endParaRPr lang="en-US" altLang="ja-JP" dirty="0" smtClean="0"/>
          </a:p>
          <a:p>
            <a:pPr marL="0" indent="0">
              <a:buNone/>
            </a:pPr>
            <a:endParaRPr lang="en-US" altLang="ja-JP" dirty="0" smtClean="0"/>
          </a:p>
          <a:p>
            <a:pPr marL="0" indent="0">
              <a:buNone/>
            </a:pPr>
            <a:endParaRPr lang="en-US" altLang="ja-JP" sz="2800" dirty="0"/>
          </a:p>
          <a:p>
            <a:pPr marL="0" indent="0">
              <a:buNone/>
            </a:pPr>
            <a:endParaRPr lang="en-US" altLang="ja-JP" sz="2800" dirty="0" smtClean="0"/>
          </a:p>
          <a:p>
            <a:pPr marL="0" indent="0">
              <a:buNone/>
            </a:pPr>
            <a:r>
              <a:rPr lang="ja-JP" altLang="en-US" sz="2800" dirty="0" smtClean="0"/>
              <a:t>　　・３</a:t>
            </a:r>
            <a:r>
              <a:rPr lang="ja-JP" altLang="en-US" sz="2800" dirty="0" smtClean="0">
                <a:latin typeface="Times New Roman"/>
                <a:cs typeface="Times New Roman"/>
              </a:rPr>
              <a:t>すくみ</a:t>
            </a:r>
            <a:r>
              <a:rPr lang="en-US" altLang="ja-JP" sz="2800" dirty="0" smtClean="0">
                <a:latin typeface="Times New Roman"/>
                <a:cs typeface="Times New Roman"/>
              </a:rPr>
              <a:t> + </a:t>
            </a:r>
            <a:r>
              <a:rPr lang="ja-JP" altLang="en-US" sz="2800" dirty="0" smtClean="0"/>
              <a:t>肉食草食の関係</a:t>
            </a:r>
            <a:endParaRPr lang="en-US" altLang="ja-JP" sz="2400" dirty="0"/>
          </a:p>
        </p:txBody>
      </p:sp>
      <p:pic>
        <p:nvPicPr>
          <p:cNvPr id="4" name="図 3"/>
          <p:cNvPicPr>
            <a:picLocks noChangeAspect="1"/>
          </p:cNvPicPr>
          <p:nvPr/>
        </p:nvPicPr>
        <p:blipFill>
          <a:blip r:embed="rId2"/>
          <a:stretch>
            <a:fillRect/>
          </a:stretch>
        </p:blipFill>
        <p:spPr>
          <a:xfrm>
            <a:off x="742604" y="2263433"/>
            <a:ext cx="7659296" cy="839375"/>
          </a:xfrm>
          <a:prstGeom prst="rect">
            <a:avLst/>
          </a:prstGeom>
          <a:ln>
            <a:solidFill>
              <a:schemeClr val="accent6">
                <a:lumMod val="75000"/>
              </a:schemeClr>
            </a:solidFill>
          </a:ln>
        </p:spPr>
      </p:pic>
      <p:pic>
        <p:nvPicPr>
          <p:cNvPr id="5" name="図 4"/>
          <p:cNvPicPr>
            <a:picLocks noChangeAspect="1"/>
          </p:cNvPicPr>
          <p:nvPr/>
        </p:nvPicPr>
        <p:blipFill>
          <a:blip r:embed="rId3"/>
          <a:stretch>
            <a:fillRect/>
          </a:stretch>
        </p:blipFill>
        <p:spPr>
          <a:xfrm>
            <a:off x="827584" y="3212976"/>
            <a:ext cx="7475682" cy="839375"/>
          </a:xfrm>
          <a:prstGeom prst="rect">
            <a:avLst/>
          </a:prstGeom>
          <a:ln>
            <a:solidFill>
              <a:srgbClr val="FF0000"/>
            </a:solidFill>
          </a:ln>
        </p:spPr>
      </p:pic>
      <p:pic>
        <p:nvPicPr>
          <p:cNvPr id="6" name="図 5"/>
          <p:cNvPicPr>
            <a:picLocks noChangeAspect="1"/>
          </p:cNvPicPr>
          <p:nvPr/>
        </p:nvPicPr>
        <p:blipFill>
          <a:blip r:embed="rId4"/>
          <a:stretch>
            <a:fillRect/>
          </a:stretch>
        </p:blipFill>
        <p:spPr>
          <a:xfrm>
            <a:off x="696702" y="4101793"/>
            <a:ext cx="7764218" cy="839375"/>
          </a:xfrm>
          <a:prstGeom prst="rect">
            <a:avLst/>
          </a:prstGeom>
          <a:ln>
            <a:solidFill>
              <a:srgbClr val="0000FF"/>
            </a:solidFill>
          </a:ln>
        </p:spPr>
      </p:pic>
      <p:pic>
        <p:nvPicPr>
          <p:cNvPr id="7" name="図 6"/>
          <p:cNvPicPr>
            <a:picLocks noChangeAspect="1"/>
          </p:cNvPicPr>
          <p:nvPr/>
        </p:nvPicPr>
        <p:blipFill>
          <a:blip r:embed="rId5"/>
          <a:stretch>
            <a:fillRect/>
          </a:stretch>
        </p:blipFill>
        <p:spPr>
          <a:xfrm>
            <a:off x="696702" y="5013176"/>
            <a:ext cx="7842909" cy="839375"/>
          </a:xfrm>
          <a:prstGeom prst="rect">
            <a:avLst/>
          </a:prstGeom>
          <a:ln>
            <a:solidFill>
              <a:srgbClr val="008000"/>
            </a:solidFill>
          </a:ln>
        </p:spPr>
      </p:pic>
      <p:sp>
        <p:nvSpPr>
          <p:cNvPr id="8" name="フレーム 7"/>
          <p:cNvSpPr/>
          <p:nvPr/>
        </p:nvSpPr>
        <p:spPr>
          <a:xfrm>
            <a:off x="2987824" y="5013176"/>
            <a:ext cx="1944216" cy="839375"/>
          </a:xfrm>
          <a:prstGeom prst="frame">
            <a:avLst/>
          </a:prstGeom>
          <a:solidFill>
            <a:srgbClr val="CCFFCC"/>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フレーム 8"/>
          <p:cNvSpPr/>
          <p:nvPr/>
        </p:nvSpPr>
        <p:spPr>
          <a:xfrm>
            <a:off x="4644008" y="2246646"/>
            <a:ext cx="1944216" cy="839375"/>
          </a:xfrm>
          <a:prstGeom prst="frame">
            <a:avLst/>
          </a:prstGeom>
          <a:solidFill>
            <a:srgbClr val="CCFFCC"/>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ドーナツ 9"/>
          <p:cNvSpPr/>
          <p:nvPr/>
        </p:nvSpPr>
        <p:spPr>
          <a:xfrm>
            <a:off x="2339752" y="3212976"/>
            <a:ext cx="1872208" cy="839375"/>
          </a:xfrm>
          <a:prstGeom prst="donut">
            <a:avLst>
              <a:gd name="adj" fmla="val 10400"/>
            </a:avLst>
          </a:prstGeom>
          <a:solidFill>
            <a:srgbClr val="FFFF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ドーナツ 10"/>
          <p:cNvSpPr/>
          <p:nvPr/>
        </p:nvSpPr>
        <p:spPr>
          <a:xfrm>
            <a:off x="4932040" y="5013176"/>
            <a:ext cx="1872208" cy="839375"/>
          </a:xfrm>
          <a:prstGeom prst="donut">
            <a:avLst>
              <a:gd name="adj" fmla="val 10400"/>
            </a:avLst>
          </a:prstGeom>
          <a:solidFill>
            <a:srgbClr val="CCFFCC"/>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ドーナツ 11"/>
          <p:cNvSpPr/>
          <p:nvPr/>
        </p:nvSpPr>
        <p:spPr>
          <a:xfrm>
            <a:off x="4512938" y="3212976"/>
            <a:ext cx="1872208" cy="839375"/>
          </a:xfrm>
          <a:prstGeom prst="donut">
            <a:avLst>
              <a:gd name="adj" fmla="val 10400"/>
            </a:avLst>
          </a:prstGeom>
          <a:solidFill>
            <a:srgbClr val="CCFFCC"/>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ドーナツ 12"/>
          <p:cNvSpPr/>
          <p:nvPr/>
        </p:nvSpPr>
        <p:spPr>
          <a:xfrm>
            <a:off x="6667403" y="2246646"/>
            <a:ext cx="1872208" cy="839375"/>
          </a:xfrm>
          <a:prstGeom prst="donut">
            <a:avLst>
              <a:gd name="adj" fmla="val 10400"/>
            </a:avLst>
          </a:prstGeom>
          <a:solidFill>
            <a:srgbClr val="FFFF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フレーム 13"/>
          <p:cNvSpPr/>
          <p:nvPr/>
        </p:nvSpPr>
        <p:spPr>
          <a:xfrm>
            <a:off x="6599972" y="4101793"/>
            <a:ext cx="1944216" cy="839375"/>
          </a:xfrm>
          <a:prstGeom prst="fram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フレーム 14"/>
          <p:cNvSpPr/>
          <p:nvPr/>
        </p:nvSpPr>
        <p:spPr>
          <a:xfrm>
            <a:off x="2339752" y="2263433"/>
            <a:ext cx="1944216" cy="839375"/>
          </a:xfrm>
          <a:prstGeom prst="fram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星 5 15"/>
          <p:cNvSpPr/>
          <p:nvPr/>
        </p:nvSpPr>
        <p:spPr>
          <a:xfrm>
            <a:off x="2267744" y="4097561"/>
            <a:ext cx="1944216" cy="839375"/>
          </a:xfrm>
          <a:prstGeom prst="star5">
            <a:avLst>
              <a:gd name="adj" fmla="val 35585"/>
              <a:gd name="hf" fmla="val 105146"/>
              <a:gd name="vf" fmla="val 110557"/>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星 5 16"/>
          <p:cNvSpPr/>
          <p:nvPr/>
        </p:nvSpPr>
        <p:spPr>
          <a:xfrm>
            <a:off x="6744482" y="4999138"/>
            <a:ext cx="1944216" cy="839375"/>
          </a:xfrm>
          <a:prstGeom prst="star5">
            <a:avLst>
              <a:gd name="adj" fmla="val 35585"/>
              <a:gd name="hf" fmla="val 105146"/>
              <a:gd name="vf" fmla="val 110557"/>
            </a:avLst>
          </a:prstGeom>
          <a:noFill/>
          <a:ln w="762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星 5 17"/>
          <p:cNvSpPr/>
          <p:nvPr/>
        </p:nvSpPr>
        <p:spPr>
          <a:xfrm>
            <a:off x="4521065" y="4101793"/>
            <a:ext cx="1944216" cy="839375"/>
          </a:xfrm>
          <a:prstGeom prst="star5">
            <a:avLst>
              <a:gd name="adj" fmla="val 35585"/>
              <a:gd name="hf" fmla="val 105146"/>
              <a:gd name="vf" fmla="val 110557"/>
            </a:avLst>
          </a:prstGeom>
          <a:noFill/>
          <a:ln w="762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星 5 18"/>
          <p:cNvSpPr/>
          <p:nvPr/>
        </p:nvSpPr>
        <p:spPr>
          <a:xfrm>
            <a:off x="6465281" y="3212976"/>
            <a:ext cx="1944216" cy="839375"/>
          </a:xfrm>
          <a:prstGeom prst="star5">
            <a:avLst>
              <a:gd name="adj" fmla="val 35585"/>
              <a:gd name="hf" fmla="val 105146"/>
              <a:gd name="vf" fmla="val 110557"/>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上リボン 20"/>
          <p:cNvSpPr/>
          <p:nvPr/>
        </p:nvSpPr>
        <p:spPr>
          <a:xfrm>
            <a:off x="1547664" y="5013176"/>
            <a:ext cx="1584176" cy="825337"/>
          </a:xfrm>
          <a:prstGeom prst="ribbon2">
            <a:avLst>
              <a:gd name="adj1" fmla="val 16667"/>
              <a:gd name="adj2" fmla="val 65453"/>
            </a:avLst>
          </a:prstGeom>
          <a:noFill/>
          <a:ln w="76200" cmpd="sng">
            <a:solidFill>
              <a:srgbClr val="A3ED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2" name="図 21"/>
          <p:cNvPicPr>
            <a:picLocks noChangeAspect="1"/>
          </p:cNvPicPr>
          <p:nvPr/>
        </p:nvPicPr>
        <p:blipFill>
          <a:blip r:embed="rId6"/>
          <a:stretch>
            <a:fillRect/>
          </a:stretch>
        </p:blipFill>
        <p:spPr>
          <a:xfrm>
            <a:off x="-40456" y="2232255"/>
            <a:ext cx="868040" cy="868040"/>
          </a:xfrm>
          <a:prstGeom prst="rect">
            <a:avLst/>
          </a:prstGeom>
        </p:spPr>
      </p:pic>
      <p:pic>
        <p:nvPicPr>
          <p:cNvPr id="23" name="図 22"/>
          <p:cNvPicPr>
            <a:picLocks noChangeAspect="1"/>
          </p:cNvPicPr>
          <p:nvPr/>
        </p:nvPicPr>
        <p:blipFill>
          <a:blip r:embed="rId7"/>
          <a:stretch>
            <a:fillRect/>
          </a:stretch>
        </p:blipFill>
        <p:spPr>
          <a:xfrm>
            <a:off x="-40456" y="3233753"/>
            <a:ext cx="868040" cy="868040"/>
          </a:xfrm>
          <a:prstGeom prst="rect">
            <a:avLst/>
          </a:prstGeom>
        </p:spPr>
      </p:pic>
      <p:pic>
        <p:nvPicPr>
          <p:cNvPr id="24" name="図 23"/>
          <p:cNvPicPr>
            <a:picLocks noChangeAspect="1"/>
          </p:cNvPicPr>
          <p:nvPr/>
        </p:nvPicPr>
        <p:blipFill>
          <a:blip r:embed="rId8"/>
          <a:stretch>
            <a:fillRect/>
          </a:stretch>
        </p:blipFill>
        <p:spPr>
          <a:xfrm>
            <a:off x="2270" y="4161904"/>
            <a:ext cx="694432" cy="694432"/>
          </a:xfrm>
          <a:prstGeom prst="rect">
            <a:avLst/>
          </a:prstGeom>
        </p:spPr>
      </p:pic>
      <p:pic>
        <p:nvPicPr>
          <p:cNvPr id="25" name="図 24"/>
          <p:cNvPicPr>
            <a:picLocks noChangeAspect="1"/>
          </p:cNvPicPr>
          <p:nvPr/>
        </p:nvPicPr>
        <p:blipFill>
          <a:blip r:embed="rId9"/>
          <a:stretch>
            <a:fillRect/>
          </a:stretch>
        </p:blipFill>
        <p:spPr>
          <a:xfrm>
            <a:off x="-96652" y="5009232"/>
            <a:ext cx="868040" cy="868040"/>
          </a:xfrm>
          <a:prstGeom prst="rect">
            <a:avLst/>
          </a:prstGeom>
        </p:spPr>
      </p:pic>
    </p:spTree>
    <p:extLst>
      <p:ext uri="{BB962C8B-B14F-4D97-AF65-F5344CB8AC3E}">
        <p14:creationId xmlns:p14="http://schemas.microsoft.com/office/powerpoint/2010/main" val="1806712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FF">
              <a:alpha val="80000"/>
            </a:srgbClr>
          </a:solidFill>
        </p:spPr>
        <p:txBody>
          <a:bodyPr/>
          <a:lstStyle/>
          <a:p>
            <a:r>
              <a:rPr kumimoji="1" lang="ja-JP" altLang="en-US" dirty="0" smtClean="0"/>
              <a:t>パラメータ設定</a:t>
            </a:r>
            <a:endParaRPr kumimoji="1" lang="ja-JP" altLang="en-US" dirty="0"/>
          </a:p>
        </p:txBody>
      </p:sp>
      <p:sp>
        <p:nvSpPr>
          <p:cNvPr id="3" name="コンテンツ プレースホルダー 2"/>
          <p:cNvSpPr>
            <a:spLocks noGrp="1"/>
          </p:cNvSpPr>
          <p:nvPr>
            <p:ph idx="1"/>
          </p:nvPr>
        </p:nvSpPr>
        <p:spPr>
          <a:xfrm>
            <a:off x="457200" y="1567333"/>
            <a:ext cx="8229600" cy="4525963"/>
          </a:xfrm>
          <a:solidFill>
            <a:srgbClr val="FFFFFF">
              <a:alpha val="80000"/>
            </a:srgbClr>
          </a:solidFill>
        </p:spPr>
        <p:txBody>
          <a:bodyPr/>
          <a:lstStyle/>
          <a:p>
            <a:r>
              <a:rPr kumimoji="1" lang="ja-JP" altLang="en-US" dirty="0" smtClean="0"/>
              <a:t>　　</a:t>
            </a:r>
            <a:r>
              <a:rPr kumimoji="1" lang="en-US" altLang="ja-JP" dirty="0" smtClean="0"/>
              <a:t> &gt;</a:t>
            </a:r>
            <a:r>
              <a:rPr kumimoji="1" lang="ja-JP" altLang="en-US" dirty="0" smtClean="0"/>
              <a:t>　　</a:t>
            </a:r>
            <a:r>
              <a:rPr kumimoji="1" lang="en-US" altLang="ja-JP" dirty="0" smtClean="0"/>
              <a:t>   &gt;=          </a:t>
            </a:r>
            <a:r>
              <a:rPr kumimoji="1" lang="ja-JP" altLang="en-US" dirty="0" smtClean="0"/>
              <a:t>を仮定</a:t>
            </a:r>
            <a:endParaRPr kumimoji="1" lang="en-US" altLang="ja-JP" dirty="0" smtClean="0"/>
          </a:p>
          <a:p>
            <a:pPr marL="0" indent="0">
              <a:buNone/>
            </a:pPr>
            <a:r>
              <a:rPr lang="ja-JP" altLang="en-US" sz="2800" dirty="0" smtClean="0"/>
              <a:t>　　　・</a:t>
            </a:r>
            <a:endParaRPr lang="en-US" altLang="ja-JP" sz="2800" dirty="0" smtClean="0"/>
          </a:p>
          <a:p>
            <a:pPr marL="0" indent="0">
              <a:buNone/>
            </a:pPr>
            <a:r>
              <a:rPr lang="en-US" altLang="ja-JP" sz="2800" dirty="0"/>
              <a:t> </a:t>
            </a:r>
            <a:r>
              <a:rPr lang="en-US" altLang="ja-JP" sz="2800" dirty="0" smtClean="0"/>
              <a:t>        ▶ </a:t>
            </a:r>
            <a:r>
              <a:rPr lang="ja-JP" altLang="en-US" sz="2800" dirty="0" smtClean="0"/>
              <a:t>強い者は食いやすく、食われにくい</a:t>
            </a:r>
            <a:endParaRPr lang="en-US" altLang="ja-JP" sz="2800" dirty="0"/>
          </a:p>
          <a:p>
            <a:pPr marL="0" indent="0">
              <a:buNone/>
            </a:pPr>
            <a:endParaRPr kumimoji="1" lang="en-US" altLang="ja-JP" sz="1400" dirty="0" smtClean="0"/>
          </a:p>
          <a:p>
            <a:pPr marL="0" indent="0">
              <a:buNone/>
            </a:pPr>
            <a:endParaRPr kumimoji="1" lang="en-US" altLang="ja-JP" sz="1400" dirty="0" smtClean="0"/>
          </a:p>
          <a:p>
            <a:r>
              <a:rPr kumimoji="1" lang="ja-JP" altLang="en-US" dirty="0" smtClean="0"/>
              <a:t>餌による増加率</a:t>
            </a:r>
            <a:r>
              <a:rPr kumimoji="1" lang="en-US" altLang="ja-JP" dirty="0" smtClean="0">
                <a:latin typeface="Times New Roman"/>
                <a:cs typeface="Times New Roman"/>
              </a:rPr>
              <a:t>α, β, </a:t>
            </a:r>
            <a:r>
              <a:rPr kumimoji="1" lang="en-US" altLang="ja-JP" dirty="0" err="1" smtClean="0">
                <a:latin typeface="Times New Roman"/>
                <a:cs typeface="Times New Roman"/>
              </a:rPr>
              <a:t>γ</a:t>
            </a:r>
            <a:r>
              <a:rPr lang="ja-JP" altLang="en-US" dirty="0" smtClean="0">
                <a:latin typeface="Times New Roman"/>
                <a:cs typeface="Times New Roman"/>
              </a:rPr>
              <a:t>は全て</a:t>
            </a:r>
            <a:r>
              <a:rPr lang="en-US" altLang="ja-JP" dirty="0" smtClean="0">
                <a:latin typeface="Times New Roman"/>
                <a:cs typeface="Times New Roman"/>
              </a:rPr>
              <a:t>0.5</a:t>
            </a:r>
            <a:r>
              <a:rPr lang="ja-JP" altLang="en-US" dirty="0" smtClean="0">
                <a:latin typeface="Times New Roman"/>
                <a:cs typeface="Times New Roman"/>
              </a:rPr>
              <a:t>を仮定</a:t>
            </a:r>
            <a:endParaRPr lang="en-US" altLang="ja-JP" dirty="0" smtClean="0">
              <a:latin typeface="Times New Roman"/>
              <a:cs typeface="Times New Roman"/>
            </a:endParaRPr>
          </a:p>
          <a:p>
            <a:pPr marL="0" indent="0" algn="r">
              <a:buNone/>
            </a:pPr>
            <a:r>
              <a:rPr lang="ja-JP" altLang="en-US" sz="2800" dirty="0" smtClean="0">
                <a:latin typeface="Times New Roman"/>
                <a:cs typeface="Times New Roman"/>
              </a:rPr>
              <a:t>（とりあえの値）</a:t>
            </a:r>
            <a:endParaRPr lang="en-US" altLang="ja-JP" sz="2800" dirty="0" smtClean="0">
              <a:latin typeface="Times New Roman"/>
              <a:cs typeface="Times New Roman"/>
            </a:endParaRPr>
          </a:p>
        </p:txBody>
      </p:sp>
      <p:pic>
        <p:nvPicPr>
          <p:cNvPr id="8" name="図 7"/>
          <p:cNvPicPr>
            <a:picLocks noChangeAspect="1"/>
          </p:cNvPicPr>
          <p:nvPr/>
        </p:nvPicPr>
        <p:blipFill>
          <a:blip r:embed="rId2"/>
          <a:stretch>
            <a:fillRect/>
          </a:stretch>
        </p:blipFill>
        <p:spPr>
          <a:xfrm>
            <a:off x="683568" y="1417638"/>
            <a:ext cx="868040" cy="868040"/>
          </a:xfrm>
          <a:prstGeom prst="rect">
            <a:avLst/>
          </a:prstGeom>
        </p:spPr>
      </p:pic>
      <p:pic>
        <p:nvPicPr>
          <p:cNvPr id="9" name="図 8"/>
          <p:cNvPicPr>
            <a:picLocks noChangeAspect="1"/>
          </p:cNvPicPr>
          <p:nvPr/>
        </p:nvPicPr>
        <p:blipFill>
          <a:blip r:embed="rId3"/>
          <a:stretch>
            <a:fillRect/>
          </a:stretch>
        </p:blipFill>
        <p:spPr>
          <a:xfrm>
            <a:off x="1691680" y="1484784"/>
            <a:ext cx="868040" cy="868040"/>
          </a:xfrm>
          <a:prstGeom prst="rect">
            <a:avLst/>
          </a:prstGeom>
        </p:spPr>
      </p:pic>
      <p:pic>
        <p:nvPicPr>
          <p:cNvPr id="10" name="図 9"/>
          <p:cNvPicPr>
            <a:picLocks noChangeAspect="1"/>
          </p:cNvPicPr>
          <p:nvPr/>
        </p:nvPicPr>
        <p:blipFill>
          <a:blip r:embed="rId4"/>
          <a:stretch>
            <a:fillRect/>
          </a:stretch>
        </p:blipFill>
        <p:spPr>
          <a:xfrm>
            <a:off x="3085480" y="1510432"/>
            <a:ext cx="694432" cy="694432"/>
          </a:xfrm>
          <a:prstGeom prst="rect">
            <a:avLst/>
          </a:prstGeom>
        </p:spPr>
      </p:pic>
      <p:pic>
        <p:nvPicPr>
          <p:cNvPr id="12" name="図 11"/>
          <p:cNvPicPr>
            <a:picLocks noChangeAspect="1"/>
          </p:cNvPicPr>
          <p:nvPr/>
        </p:nvPicPr>
        <p:blipFill>
          <a:blip r:embed="rId5"/>
          <a:stretch>
            <a:fillRect/>
          </a:stretch>
        </p:blipFill>
        <p:spPr>
          <a:xfrm>
            <a:off x="1540612" y="2285678"/>
            <a:ext cx="5651500" cy="406400"/>
          </a:xfrm>
          <a:prstGeom prst="rect">
            <a:avLst/>
          </a:prstGeom>
        </p:spPr>
      </p:pic>
    </p:spTree>
    <p:extLst>
      <p:ext uri="{BB962C8B-B14F-4D97-AF65-F5344CB8AC3E}">
        <p14:creationId xmlns:p14="http://schemas.microsoft.com/office/powerpoint/2010/main" val="12469382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a:blip r:embed="rId2"/>
          <a:stretch>
            <a:fillRect/>
          </a:stretch>
        </p:blipFill>
        <p:spPr>
          <a:xfrm>
            <a:off x="2555776" y="1963234"/>
            <a:ext cx="4064000" cy="3048000"/>
          </a:xfrm>
          <a:prstGeom prst="rect">
            <a:avLst/>
          </a:prstGeom>
        </p:spPr>
      </p:pic>
      <p:sp>
        <p:nvSpPr>
          <p:cNvPr id="2" name="タイトル 1"/>
          <p:cNvSpPr>
            <a:spLocks noGrp="1"/>
          </p:cNvSpPr>
          <p:nvPr>
            <p:ph type="title"/>
          </p:nvPr>
        </p:nvSpPr>
        <p:spPr>
          <a:xfrm>
            <a:off x="457200" y="0"/>
            <a:ext cx="8435280" cy="1340768"/>
          </a:xfrm>
          <a:solidFill>
            <a:srgbClr val="FFFFFF">
              <a:alpha val="80000"/>
            </a:srgbClr>
          </a:solidFill>
        </p:spPr>
        <p:txBody>
          <a:bodyPr>
            <a:normAutofit/>
          </a:bodyPr>
          <a:lstStyle/>
          <a:p>
            <a:r>
              <a:rPr kumimoji="1" lang="ja-JP" altLang="en-US" sz="3600" dirty="0" smtClean="0"/>
              <a:t>計算結果１</a:t>
            </a:r>
            <a:r>
              <a:rPr kumimoji="1" lang="en-US" altLang="ja-JP" sz="3600" dirty="0" smtClean="0"/>
              <a:t> </a:t>
            </a:r>
            <a:r>
              <a:rPr kumimoji="1" lang="ja-JP" altLang="en-US" sz="3600" dirty="0" smtClean="0"/>
              <a:t>使用率の時間変化</a:t>
            </a:r>
            <a:r>
              <a:rPr kumimoji="1" lang="en-US" altLang="ja-JP" sz="3600" dirty="0" smtClean="0"/>
              <a:t/>
            </a:r>
            <a:br>
              <a:rPr kumimoji="1" lang="en-US" altLang="ja-JP" sz="3600" dirty="0" smtClean="0"/>
            </a:br>
            <a:r>
              <a:rPr kumimoji="1" lang="en-US" altLang="ja-JP" sz="3100" dirty="0" smtClean="0"/>
              <a:t>@</a:t>
            </a:r>
            <a:r>
              <a:rPr kumimoji="1" lang="ja-JP" altLang="en-US" sz="3100" dirty="0" smtClean="0"/>
              <a:t>適当な初期値</a:t>
            </a:r>
            <a:endParaRPr kumimoji="1" lang="ja-JP" altLang="en-US" sz="3100" dirty="0"/>
          </a:p>
        </p:txBody>
      </p:sp>
      <p:pic>
        <p:nvPicPr>
          <p:cNvPr id="6" name="図 5"/>
          <p:cNvPicPr>
            <a:picLocks noChangeAspect="1"/>
          </p:cNvPicPr>
          <p:nvPr/>
        </p:nvPicPr>
        <p:blipFill>
          <a:blip r:embed="rId3"/>
          <a:stretch>
            <a:fillRect/>
          </a:stretch>
        </p:blipFill>
        <p:spPr>
          <a:xfrm>
            <a:off x="1187624" y="1185618"/>
            <a:ext cx="6786500" cy="4764989"/>
          </a:xfrm>
          <a:prstGeom prst="rect">
            <a:avLst/>
          </a:prstGeom>
          <a:solidFill>
            <a:srgbClr val="FFFFFF"/>
          </a:solidFill>
        </p:spPr>
      </p:pic>
      <p:sp>
        <p:nvSpPr>
          <p:cNvPr id="7" name="テキスト ボックス 6"/>
          <p:cNvSpPr txBox="1"/>
          <p:nvPr/>
        </p:nvSpPr>
        <p:spPr>
          <a:xfrm>
            <a:off x="750404" y="899470"/>
            <a:ext cx="874440" cy="369332"/>
          </a:xfrm>
          <a:prstGeom prst="rect">
            <a:avLst/>
          </a:prstGeom>
          <a:noFill/>
        </p:spPr>
        <p:txBody>
          <a:bodyPr wrap="square" rtlCol="0">
            <a:spAutoFit/>
          </a:bodyPr>
          <a:lstStyle/>
          <a:p>
            <a:r>
              <a:rPr kumimoji="1" lang="ja-JP" altLang="en-US" dirty="0" smtClean="0"/>
              <a:t>使用率</a:t>
            </a:r>
            <a:endParaRPr kumimoji="1" lang="ja-JP" altLang="en-US" dirty="0"/>
          </a:p>
        </p:txBody>
      </p:sp>
      <p:sp>
        <p:nvSpPr>
          <p:cNvPr id="8" name="テキスト ボックス 7"/>
          <p:cNvSpPr txBox="1"/>
          <p:nvPr/>
        </p:nvSpPr>
        <p:spPr>
          <a:xfrm>
            <a:off x="7974124" y="5404412"/>
            <a:ext cx="874440" cy="369332"/>
          </a:xfrm>
          <a:prstGeom prst="rect">
            <a:avLst/>
          </a:prstGeom>
          <a:noFill/>
        </p:spPr>
        <p:txBody>
          <a:bodyPr wrap="square" rtlCol="0">
            <a:spAutoFit/>
          </a:bodyPr>
          <a:lstStyle/>
          <a:p>
            <a:r>
              <a:rPr lang="ja-JP" altLang="en-US" dirty="0" smtClean="0"/>
              <a:t>時間</a:t>
            </a:r>
            <a:endParaRPr kumimoji="1" lang="ja-JP" altLang="en-US" dirty="0"/>
          </a:p>
        </p:txBody>
      </p:sp>
      <p:sp>
        <p:nvSpPr>
          <p:cNvPr id="10" name="テキスト ボックス 9"/>
          <p:cNvSpPr txBox="1"/>
          <p:nvPr/>
        </p:nvSpPr>
        <p:spPr>
          <a:xfrm>
            <a:off x="457200" y="5910371"/>
            <a:ext cx="8435280" cy="769441"/>
          </a:xfrm>
          <a:prstGeom prst="rect">
            <a:avLst/>
          </a:prstGeom>
          <a:noFill/>
        </p:spPr>
        <p:txBody>
          <a:bodyPr wrap="square" rtlCol="0">
            <a:spAutoFit/>
          </a:bodyPr>
          <a:lstStyle/>
          <a:p>
            <a:r>
              <a:rPr kumimoji="1" lang="ja-JP" altLang="en-US" sz="2200" dirty="0" smtClean="0"/>
              <a:t>・多いキャラに強いキャラが増える</a:t>
            </a:r>
            <a:endParaRPr kumimoji="1" lang="en-US" altLang="ja-JP" sz="2200" dirty="0" smtClean="0"/>
          </a:p>
          <a:p>
            <a:r>
              <a:rPr lang="ja-JP" altLang="en-US" sz="2200" dirty="0" smtClean="0"/>
              <a:t>・交互に多いキャラが現れ（使用率</a:t>
            </a:r>
            <a:r>
              <a:rPr lang="en-US" altLang="ja-JP" sz="2200" dirty="0" smtClean="0"/>
              <a:t>100% !</a:t>
            </a:r>
            <a:r>
              <a:rPr lang="ja-JP" altLang="en-US" sz="2200" dirty="0" smtClean="0"/>
              <a:t>）、収束せず挙動がおかしい</a:t>
            </a:r>
            <a:endParaRPr kumimoji="1" lang="ja-JP" altLang="en-US" sz="2200" dirty="0"/>
          </a:p>
        </p:txBody>
      </p:sp>
      <p:pic>
        <p:nvPicPr>
          <p:cNvPr id="11" name="図 10"/>
          <p:cNvPicPr>
            <a:picLocks noChangeAspect="1"/>
          </p:cNvPicPr>
          <p:nvPr/>
        </p:nvPicPr>
        <p:blipFill>
          <a:blip r:embed="rId4"/>
          <a:stretch>
            <a:fillRect/>
          </a:stretch>
        </p:blipFill>
        <p:spPr>
          <a:xfrm>
            <a:off x="1907704" y="1185618"/>
            <a:ext cx="868040" cy="868040"/>
          </a:xfrm>
          <a:prstGeom prst="rect">
            <a:avLst/>
          </a:prstGeom>
        </p:spPr>
      </p:pic>
      <p:pic>
        <p:nvPicPr>
          <p:cNvPr id="12" name="図 11"/>
          <p:cNvPicPr>
            <a:picLocks noChangeAspect="1"/>
          </p:cNvPicPr>
          <p:nvPr/>
        </p:nvPicPr>
        <p:blipFill>
          <a:blip r:embed="rId5"/>
          <a:stretch>
            <a:fillRect/>
          </a:stretch>
        </p:blipFill>
        <p:spPr>
          <a:xfrm>
            <a:off x="3059832" y="1243154"/>
            <a:ext cx="868040" cy="868040"/>
          </a:xfrm>
          <a:prstGeom prst="rect">
            <a:avLst/>
          </a:prstGeom>
        </p:spPr>
      </p:pic>
      <p:pic>
        <p:nvPicPr>
          <p:cNvPr id="13" name="図 12"/>
          <p:cNvPicPr>
            <a:picLocks noChangeAspect="1"/>
          </p:cNvPicPr>
          <p:nvPr/>
        </p:nvPicPr>
        <p:blipFill>
          <a:blip r:embed="rId6"/>
          <a:stretch>
            <a:fillRect/>
          </a:stretch>
        </p:blipFill>
        <p:spPr>
          <a:xfrm>
            <a:off x="4788024" y="1268802"/>
            <a:ext cx="694432" cy="694432"/>
          </a:xfrm>
          <a:prstGeom prst="rect">
            <a:avLst/>
          </a:prstGeom>
        </p:spPr>
      </p:pic>
    </p:spTree>
    <p:extLst>
      <p:ext uri="{BB962C8B-B14F-4D97-AF65-F5344CB8AC3E}">
        <p14:creationId xmlns:p14="http://schemas.microsoft.com/office/powerpoint/2010/main" val="7192161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2342</TotalTime>
  <Words>555</Words>
  <Application>Microsoft Macintosh PowerPoint</Application>
  <PresentationFormat>画面に合わせる (4:3)</PresentationFormat>
  <Paragraphs>110</Paragraphs>
  <Slides>14</Slides>
  <Notes>0</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ホワイト</vt:lpstr>
      <vt:lpstr>対戦ゲームにおける環境変化のモデル作成</vt:lpstr>
      <vt:lpstr>対戦ゲームの環境とは</vt:lpstr>
      <vt:lpstr>じゃんけんで例えると （# グーがパーに一定確率で勝てるとすると）</vt:lpstr>
      <vt:lpstr>いかにしてモデル化するか</vt:lpstr>
      <vt:lpstr>食物連鎖のモデル式</vt:lpstr>
      <vt:lpstr>モデル設定</vt:lpstr>
      <vt:lpstr>今回の式</vt:lpstr>
      <vt:lpstr>パラメータ設定</vt:lpstr>
      <vt:lpstr>計算結果１ 使用率の時間変化 @適当な初期値</vt:lpstr>
      <vt:lpstr>計算結果2 @定常解付近を初期値</vt:lpstr>
      <vt:lpstr>結果のまとめと考察</vt:lpstr>
      <vt:lpstr>今後の課題</vt:lpstr>
      <vt:lpstr>おまけ(コメント)</vt:lpstr>
      <vt:lpstr>計算コードについて</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対戦ゲームにおける環境変化のモデル作成</dc:title>
  <dc:creator>勝田 祐哉</dc:creator>
  <cp:lastModifiedBy>勝田 祐哉</cp:lastModifiedBy>
  <cp:revision>78</cp:revision>
  <dcterms:created xsi:type="dcterms:W3CDTF">2015-11-08T12:01:00Z</dcterms:created>
  <dcterms:modified xsi:type="dcterms:W3CDTF">2015-11-12T02:35:10Z</dcterms:modified>
</cp:coreProperties>
</file>