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5" r:id="rId10"/>
    <p:sldId id="262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3" d="100"/>
          <a:sy n="103" d="100"/>
        </p:scale>
        <p:origin x="-712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ja-JP" altLang="en-US" smtClean="0"/>
              <a:t>プレースホルダーまでドラッグするかアイコンをクリックして図を追加</a:t>
            </a:r>
            <a:endParaRPr kumimoji="0"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13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正方形/長方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14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E726D-A3F5-8146-BA04-B19C344E1E32}" type="datetimeFigureOut">
              <a:rPr kumimoji="1" lang="ja-JP" altLang="en-US" smtClean="0"/>
              <a:t>15/11/10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B899B-D768-FA43-988A-1E1E8AA874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1">
          <a:solidFill>
            <a:schemeClr val="tx2"/>
          </a:solidFill>
        </a:defRPr>
      </a:lvl2pPr>
      <a:lvl3pPr eaLnBrk="1" latinLnBrk="0" hangingPunct="1">
        <a:defRPr kumimoji="1">
          <a:solidFill>
            <a:schemeClr val="tx2"/>
          </a:solidFill>
        </a:defRPr>
      </a:lvl3pPr>
      <a:lvl4pPr eaLnBrk="1" latinLnBrk="0" hangingPunct="1">
        <a:defRPr kumimoji="1">
          <a:solidFill>
            <a:schemeClr val="tx2"/>
          </a:solidFill>
        </a:defRPr>
      </a:lvl4pPr>
      <a:lvl5pPr eaLnBrk="1" latinLnBrk="0" hangingPunct="1">
        <a:defRPr kumimoji="1">
          <a:solidFill>
            <a:schemeClr val="tx2"/>
          </a:solidFill>
        </a:defRPr>
      </a:lvl5pPr>
      <a:lvl6pPr eaLnBrk="1" latinLnBrk="0" hangingPunct="1">
        <a:defRPr kumimoji="1">
          <a:solidFill>
            <a:schemeClr val="tx2"/>
          </a:solidFill>
        </a:defRPr>
      </a:lvl6pPr>
      <a:lvl7pPr eaLnBrk="1" latinLnBrk="0" hangingPunct="1">
        <a:defRPr kumimoji="1">
          <a:solidFill>
            <a:schemeClr val="tx2"/>
          </a:solidFill>
        </a:defRPr>
      </a:lvl7pPr>
      <a:lvl8pPr eaLnBrk="1" latinLnBrk="0" hangingPunct="1">
        <a:defRPr kumimoji="1">
          <a:solidFill>
            <a:schemeClr val="tx2"/>
          </a:solidFill>
        </a:defRPr>
      </a:lvl8pPr>
      <a:lvl9pPr eaLnBrk="1" latinLnBrk="0" hangingPunct="1">
        <a:defRPr kumimoji="1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22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塊魂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対戦</a:t>
            </a:r>
            <a:r>
              <a:rPr kumimoji="1" lang="en-US" altLang="ja-JP" dirty="0" err="1" smtClean="0"/>
              <a:t>ver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の考察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数値地球演習</a:t>
            </a:r>
            <a:endParaRPr lang="en-US" altLang="ja-JP" dirty="0" smtClean="0"/>
          </a:p>
          <a:p>
            <a:r>
              <a:rPr kumimoji="1" lang="ja-JP" altLang="en-US" dirty="0" smtClean="0"/>
              <a:t>修士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年　竹石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陽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3957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 descr="oo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97" y="939194"/>
            <a:ext cx="6825269" cy="479221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02443" y="23412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対戦結果</a:t>
            </a:r>
            <a:r>
              <a:rPr kumimoji="1" lang="en-US" altLang="ja-JP" dirty="0" smtClean="0"/>
              <a:t> (</a:t>
            </a:r>
            <a:r>
              <a:rPr lang="en-US" altLang="en-US" dirty="0" smtClean="0"/>
              <a:t>俺ルール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62830" y="3335299"/>
            <a:ext cx="178623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塊の質量</a:t>
            </a:r>
            <a:endParaRPr kumimoji="1" lang="ja-JP" altLang="en-US" sz="3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37005" y="5856354"/>
            <a:ext cx="12838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時間</a:t>
            </a:r>
            <a:endParaRPr kumimoji="1" lang="ja-JP" altLang="en-US" sz="3200" dirty="0"/>
          </a:p>
        </p:txBody>
      </p:sp>
      <p:sp>
        <p:nvSpPr>
          <p:cNvPr id="12" name="下矢印 11"/>
          <p:cNvSpPr/>
          <p:nvPr/>
        </p:nvSpPr>
        <p:spPr>
          <a:xfrm rot="10800000">
            <a:off x="7774482" y="1328911"/>
            <a:ext cx="449021" cy="64668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482614" y="2247392"/>
            <a:ext cx="52599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 smtClean="0">
                <a:solidFill>
                  <a:srgbClr val="008000"/>
                </a:solidFill>
              </a:rPr>
              <a:t>制限時間が長い場合</a:t>
            </a:r>
            <a:endParaRPr kumimoji="1" lang="en-US" altLang="ja-JP" sz="3200" dirty="0" smtClean="0">
              <a:solidFill>
                <a:srgbClr val="008000"/>
              </a:solidFill>
            </a:endParaRPr>
          </a:p>
          <a:p>
            <a:pPr algn="ctr"/>
            <a:r>
              <a:rPr kumimoji="1" lang="ja-JP" altLang="en-US" sz="3200" dirty="0" smtClean="0">
                <a:solidFill>
                  <a:srgbClr val="008000"/>
                </a:solidFill>
              </a:rPr>
              <a:t>引き分けに持ち込める！</a:t>
            </a:r>
            <a:endParaRPr kumimoji="1" lang="ja-JP" altLang="en-US" sz="3200" dirty="0">
              <a:solidFill>
                <a:srgbClr val="008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89199" y="2103740"/>
            <a:ext cx="1711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008000"/>
                </a:solidFill>
              </a:rPr>
              <a:t>勝ってる</a:t>
            </a:r>
            <a:endParaRPr kumimoji="1" lang="ja-JP" altLang="en-US" sz="2400" dirty="0">
              <a:solidFill>
                <a:srgbClr val="008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137005" y="1033938"/>
            <a:ext cx="1711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solidFill>
                  <a:srgbClr val="008000"/>
                </a:solidFill>
              </a:rPr>
              <a:t>逆転される</a:t>
            </a:r>
            <a:endParaRPr kumimoji="1" lang="ja-JP" alt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380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0029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通常ルール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塊の初期質量を大きくしても相手の塊の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速さが大きいと逆転されてしまう。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 smtClean="0"/>
              <a:t>俺ルール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塊の成長に限界をもたせれば、引き分けに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持ち込める。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3403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結論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208" y="2081651"/>
            <a:ext cx="3289300" cy="246380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6066009" y="3017028"/>
            <a:ext cx="1682816" cy="2950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11918" y="4697572"/>
            <a:ext cx="123690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0054A8"/>
                </a:solidFill>
              </a:rPr>
              <a:t>K</a:t>
            </a:r>
            <a:r>
              <a:rPr kumimoji="1" lang="ja-JP" altLang="en-US" sz="3200" dirty="0" smtClean="0"/>
              <a:t>君</a:t>
            </a:r>
            <a:endParaRPr kumimoji="1" lang="ja-JP" altLang="en-US" sz="32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547003" y="1513667"/>
            <a:ext cx="3994526" cy="4630792"/>
          </a:xfrm>
          <a:prstGeom prst="wedgeRoundRectCallout">
            <a:avLst>
              <a:gd name="adj1" fmla="val 67580"/>
              <a:gd name="adj2" fmla="val -21040"/>
              <a:gd name="adj3" fmla="val 16667"/>
            </a:avLst>
          </a:prstGeom>
          <a:solidFill>
            <a:srgbClr val="0000FF">
              <a:alpha val="1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41459" y="1863580"/>
            <a:ext cx="452511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/>
              <a:t>初めから</a:t>
            </a:r>
            <a:endParaRPr kumimoji="1" lang="en-US" altLang="ja-JP" sz="6000" dirty="0" smtClean="0"/>
          </a:p>
          <a:p>
            <a:r>
              <a:rPr kumimoji="1" lang="ja-JP" altLang="en-US" sz="6000" dirty="0" smtClean="0"/>
              <a:t>俺ルールで</a:t>
            </a:r>
            <a:endParaRPr kumimoji="1" lang="en-US" altLang="ja-JP" sz="6000" dirty="0" smtClean="0"/>
          </a:p>
          <a:p>
            <a:r>
              <a:rPr kumimoji="1" lang="ja-JP" altLang="en-US" sz="6000" dirty="0" smtClean="0"/>
              <a:t>制限時間を</a:t>
            </a:r>
            <a:endParaRPr kumimoji="1" lang="en-US" altLang="ja-JP" sz="6000" dirty="0" smtClean="0"/>
          </a:p>
          <a:p>
            <a:r>
              <a:rPr kumimoji="1" lang="ja-JP" altLang="en-US" sz="6000" dirty="0" smtClean="0"/>
              <a:t>短くしよう！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3829644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8949" y="1600200"/>
            <a:ext cx="9085973" cy="4525963"/>
          </a:xfrm>
        </p:spPr>
        <p:txBody>
          <a:bodyPr/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K</a:t>
            </a:r>
            <a:r>
              <a:rPr lang="ja-JP" altLang="en-US" dirty="0" smtClean="0">
                <a:solidFill>
                  <a:srgbClr val="000000"/>
                </a:solidFill>
              </a:rPr>
              <a:t>馬</a:t>
            </a:r>
            <a:r>
              <a:rPr lang="ja-JP" altLang="en-US" dirty="0" smtClean="0"/>
              <a:t>君</a:t>
            </a:r>
            <a:r>
              <a:rPr lang="ja-JP" altLang="en-US" dirty="0"/>
              <a:t>のパラメーターをどう</a:t>
            </a:r>
            <a:r>
              <a:rPr lang="ja-JP" altLang="en-US" dirty="0" smtClean="0"/>
              <a:t>変えたら</a:t>
            </a:r>
            <a:r>
              <a:rPr lang="ja-JP" altLang="ja-JP" dirty="0"/>
              <a:t>　</a:t>
            </a:r>
            <a:r>
              <a:rPr lang="ja-JP" altLang="en-US" dirty="0" smtClean="0"/>
              <a:t>　　　　　　　　勝ちやすくなるか？</a:t>
            </a:r>
            <a:endParaRPr lang="en-US" altLang="ja-JP" dirty="0"/>
          </a:p>
          <a:p>
            <a:r>
              <a:rPr lang="en-US" altLang="ja-JP" dirty="0" smtClean="0">
                <a:solidFill>
                  <a:srgbClr val="660066"/>
                </a:solidFill>
              </a:rPr>
              <a:t>Y</a:t>
            </a:r>
            <a:r>
              <a:rPr lang="ja-JP" altLang="en-US" dirty="0" smtClean="0">
                <a:solidFill>
                  <a:srgbClr val="000000"/>
                </a:solidFill>
              </a:rPr>
              <a:t>戯</a:t>
            </a:r>
            <a:r>
              <a:rPr lang="ja-JP" altLang="en-US" dirty="0" smtClean="0"/>
              <a:t>君が勝てる俺ルールはどのようなものか？</a:t>
            </a:r>
            <a:endParaRPr lang="en-US" altLang="ja-JP" dirty="0"/>
          </a:p>
          <a:p>
            <a:r>
              <a:rPr lang="en-US" altLang="ja-JP" dirty="0" smtClean="0"/>
              <a:t>3</a:t>
            </a:r>
            <a:r>
              <a:rPr lang="ja-JP" altLang="en-US" dirty="0" smtClean="0"/>
              <a:t>人対戦の場合、</a:t>
            </a:r>
            <a:r>
              <a:rPr kumimoji="1" lang="en-US" altLang="ja-JP" dirty="0" smtClean="0">
                <a:solidFill>
                  <a:srgbClr val="FF6600"/>
                </a:solidFill>
              </a:rPr>
              <a:t>J</a:t>
            </a:r>
            <a:r>
              <a:rPr lang="ja-JP" altLang="en-US" dirty="0" smtClean="0"/>
              <a:t>之内</a:t>
            </a:r>
            <a:r>
              <a:rPr kumimoji="1" lang="ja-JP" altLang="en-US" dirty="0" smtClean="0"/>
              <a:t>君がもたらす影響は？</a:t>
            </a:r>
            <a:endParaRPr lang="en-US" altLang="ja-JP" dirty="0" smtClean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056" y="4392438"/>
            <a:ext cx="3592171" cy="2363648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 rot="1260546">
            <a:off x="4568523" y="5377402"/>
            <a:ext cx="821150" cy="18211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12860" y="5799289"/>
            <a:ext cx="2761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FF6600"/>
                </a:solidFill>
              </a:rPr>
              <a:t>J</a:t>
            </a:r>
            <a:r>
              <a:rPr lang="ja-JP" altLang="en-US" sz="3600" dirty="0" smtClean="0"/>
              <a:t>之内</a:t>
            </a:r>
            <a:r>
              <a:rPr kumimoji="1" lang="ja-JP" altLang="en-US" sz="3600" dirty="0" smtClean="0"/>
              <a:t>君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357369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おまけ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8518" y="1463651"/>
            <a:ext cx="8433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原始惑星系円盤のダスト成長について</a:t>
            </a:r>
            <a:endParaRPr kumimoji="1" lang="ja-JP" altLang="en-US" sz="36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344" y="2725700"/>
            <a:ext cx="4193575" cy="253133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57200" y="2899057"/>
            <a:ext cx="38359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惑星は</a:t>
            </a:r>
            <a:r>
              <a:rPr kumimoji="1" lang="en-US" altLang="ja-JP" sz="2800" dirty="0" err="1" smtClean="0"/>
              <a:t>μm</a:t>
            </a:r>
            <a:r>
              <a:rPr kumimoji="1" lang="ja-JP" altLang="en-US" sz="2800" dirty="0" smtClean="0"/>
              <a:t>サイズの固体（ダスト）から出来た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" y="4424020"/>
            <a:ext cx="42511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衝突エネルギーが大きいとダストが成長できない</a:t>
            </a:r>
            <a:endParaRPr kumimoji="1" lang="en-US" altLang="ja-JP" sz="2800" dirty="0" smtClean="0"/>
          </a:p>
          <a:p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7200" y="5636631"/>
            <a:ext cx="53112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solidFill>
                  <a:srgbClr val="FF0000"/>
                </a:solidFill>
              </a:rPr>
              <a:t>ダストの衝突破壊問題</a:t>
            </a:r>
            <a:endParaRPr kumimoji="1" lang="ja-JP" altLang="en-US" sz="40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90550" y="5239652"/>
            <a:ext cx="4361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http://</a:t>
            </a:r>
            <a:r>
              <a:rPr lang="en-US" altLang="ja-JP" dirty="0" err="1"/>
              <a:t>www.lowtem.hokudai.ac.jp</a:t>
            </a:r>
            <a:r>
              <a:rPr lang="en-US" altLang="ja-JP" dirty="0"/>
              <a:t>/newsletter/no22/</a:t>
            </a:r>
            <a:r>
              <a:rPr lang="en-US" altLang="ja-JP" dirty="0" err="1"/>
              <a:t>index.html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583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3758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塊魂</a:t>
            </a:r>
            <a:endParaRPr kumimoji="1" lang="ja-JP" altLang="en-US" dirty="0"/>
          </a:p>
        </p:txBody>
      </p:sp>
      <p:pic>
        <p:nvPicPr>
          <p:cNvPr id="4" name="図 3" descr="スクリーンショット 2015-11-12 14.27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344" y="4535648"/>
            <a:ext cx="3800464" cy="2156613"/>
          </a:xfrm>
          <a:prstGeom prst="rect">
            <a:avLst/>
          </a:prstGeom>
        </p:spPr>
      </p:pic>
      <p:pic>
        <p:nvPicPr>
          <p:cNvPr id="5" name="図 4" descr="スクリーンショット 2015-11-12 14.30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587" y="1332117"/>
            <a:ext cx="3982213" cy="293974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74194" y="1753627"/>
            <a:ext cx="40840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・塊を大きくするゲーム</a:t>
            </a:r>
            <a:endParaRPr kumimoji="1" lang="ja-JP" altLang="en-US" sz="32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9763" y="3132603"/>
            <a:ext cx="44794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・対戦の場合、塊を大きく</a:t>
            </a:r>
            <a:r>
              <a:rPr kumimoji="1" lang="en-US" altLang="ja-JP" sz="3200" dirty="0" smtClean="0"/>
              <a:t> </a:t>
            </a:r>
          </a:p>
          <a:p>
            <a:r>
              <a:rPr lang="en-US" altLang="ja-JP" sz="3200" dirty="0"/>
              <a:t> </a:t>
            </a:r>
            <a:r>
              <a:rPr lang="en-US" altLang="ja-JP" sz="3200" dirty="0" smtClean="0"/>
              <a:t> </a:t>
            </a:r>
            <a:r>
              <a:rPr kumimoji="1" lang="ja-JP" altLang="en-US" sz="3200" dirty="0" smtClean="0"/>
              <a:t>した方が勝ち</a:t>
            </a:r>
            <a:r>
              <a:rPr lang="ja-JP" altLang="en-US" sz="3200" dirty="0" smtClean="0"/>
              <a:t>（らしい）</a:t>
            </a:r>
            <a:endParaRPr kumimoji="1" lang="ja-JP" altLang="en-US" sz="3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3056" y="4973348"/>
            <a:ext cx="44794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・</a:t>
            </a:r>
            <a:r>
              <a:rPr lang="ja-JP" altLang="en-US" sz="3200" dirty="0" smtClean="0"/>
              <a:t>塊にする材料は様々</a:t>
            </a:r>
            <a:endParaRPr lang="en-US" altLang="ja-JP" sz="3200" dirty="0" smtClean="0"/>
          </a:p>
          <a:p>
            <a:r>
              <a:rPr kumimoji="1" lang="ja-JP" altLang="ja-JP" sz="3200" dirty="0"/>
              <a:t> </a:t>
            </a:r>
            <a:r>
              <a:rPr kumimoji="1" lang="ja-JP" altLang="en-US" sz="3200" dirty="0" smtClean="0"/>
              <a:t> </a:t>
            </a:r>
            <a:r>
              <a:rPr lang="ja-JP" altLang="en-US" sz="3200" dirty="0" smtClean="0"/>
              <a:t>（右はバナナ）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444564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塊魂</a:t>
            </a:r>
            <a:r>
              <a:rPr lang="en-US" altLang="ja-JP" dirty="0"/>
              <a:t> (</a:t>
            </a:r>
            <a:r>
              <a:rPr lang="ja-JP" altLang="en-US" dirty="0"/>
              <a:t>対戦</a:t>
            </a:r>
            <a:r>
              <a:rPr lang="en-US" altLang="ja-JP" dirty="0" err="1"/>
              <a:t>ver</a:t>
            </a:r>
            <a:r>
              <a:rPr lang="en-US" altLang="ja-JP" dirty="0"/>
              <a:t>)</a:t>
            </a:r>
            <a:r>
              <a:rPr lang="ja-JP" altLang="en-US" dirty="0"/>
              <a:t>の考察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4370" y="1710026"/>
            <a:ext cx="98973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・ </a:t>
            </a:r>
            <a:r>
              <a:rPr lang="en-US" altLang="ja-JP" sz="40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K</a:t>
            </a:r>
            <a:r>
              <a:rPr lang="ja-JP" altLang="en-US" sz="4000" dirty="0" smtClean="0"/>
              <a:t>君は</a:t>
            </a:r>
            <a:r>
              <a:rPr lang="en-US" altLang="ja-JP" sz="4000" dirty="0" smtClean="0">
                <a:solidFill>
                  <a:srgbClr val="660066"/>
                </a:solidFill>
              </a:rPr>
              <a:t>Y</a:t>
            </a:r>
            <a:r>
              <a:rPr lang="ja-JP" altLang="en-US" sz="4000" dirty="0" smtClean="0">
                <a:solidFill>
                  <a:srgbClr val="000000"/>
                </a:solidFill>
              </a:rPr>
              <a:t>君にどうしても勝ちたい</a:t>
            </a:r>
            <a:endParaRPr lang="en-US" altLang="ja-JP" sz="4000" dirty="0" smtClean="0">
              <a:solidFill>
                <a:srgbClr val="000000"/>
              </a:solidFill>
            </a:endParaRPr>
          </a:p>
          <a:p>
            <a:endParaRPr kumimoji="1" lang="en-US" altLang="ja-JP" sz="4000" dirty="0">
              <a:solidFill>
                <a:srgbClr val="000000"/>
              </a:solidFill>
            </a:endParaRPr>
          </a:p>
          <a:p>
            <a:r>
              <a:rPr lang="ja-JP" altLang="en-US" sz="4000" dirty="0" smtClean="0">
                <a:solidFill>
                  <a:srgbClr val="000000"/>
                </a:solidFill>
              </a:rPr>
              <a:t>・</a:t>
            </a:r>
            <a:r>
              <a:rPr lang="en-US" altLang="ja-JP" sz="4000" dirty="0" smtClean="0">
                <a:solidFill>
                  <a:srgbClr val="000000"/>
                </a:solidFill>
              </a:rPr>
              <a:t> </a:t>
            </a:r>
            <a:r>
              <a:rPr lang="ja-JP" altLang="en-US" sz="4000" dirty="0" smtClean="0">
                <a:solidFill>
                  <a:srgbClr val="000000"/>
                </a:solidFill>
              </a:rPr>
              <a:t>塊の物理量をどう変えれば勝てるのか？</a:t>
            </a:r>
            <a:endParaRPr lang="en-US" altLang="ja-JP" sz="4000" dirty="0" smtClean="0">
              <a:solidFill>
                <a:srgbClr val="000000"/>
              </a:solidFill>
            </a:endParaRPr>
          </a:p>
          <a:p>
            <a:r>
              <a:rPr kumimoji="1" lang="en-US" altLang="ja-JP" sz="4000" dirty="0">
                <a:solidFill>
                  <a:srgbClr val="000000"/>
                </a:solidFill>
              </a:rPr>
              <a:t> </a:t>
            </a:r>
            <a:r>
              <a:rPr kumimoji="1" lang="en-US" altLang="ja-JP" sz="4000" dirty="0" smtClean="0">
                <a:solidFill>
                  <a:srgbClr val="000000"/>
                </a:solidFill>
              </a:rPr>
              <a:t>  </a:t>
            </a:r>
            <a:r>
              <a:rPr kumimoji="1" lang="ja-JP" altLang="en-US" sz="4000" dirty="0" smtClean="0">
                <a:solidFill>
                  <a:srgbClr val="000000"/>
                </a:solidFill>
              </a:rPr>
              <a:t>（塊の初期質量？　塊の速さ？）</a:t>
            </a:r>
            <a:endParaRPr kumimoji="1" lang="en-US" altLang="ja-JP" sz="4000" dirty="0" smtClean="0">
              <a:solidFill>
                <a:srgbClr val="000000"/>
              </a:solidFill>
            </a:endParaRPr>
          </a:p>
          <a:p>
            <a:endParaRPr lang="en-US" altLang="ja-JP" sz="4000" dirty="0">
              <a:solidFill>
                <a:srgbClr val="000000"/>
              </a:solidFill>
            </a:endParaRPr>
          </a:p>
          <a:p>
            <a:r>
              <a:rPr kumimoji="1" lang="ja-JP" altLang="en-US" sz="4000" dirty="0" smtClean="0">
                <a:solidFill>
                  <a:srgbClr val="000000"/>
                </a:solidFill>
              </a:rPr>
              <a:t>・</a:t>
            </a:r>
            <a:r>
              <a:rPr kumimoji="1" lang="en-US" altLang="ja-JP" sz="4000" dirty="0" smtClean="0">
                <a:solidFill>
                  <a:srgbClr val="000000"/>
                </a:solidFill>
              </a:rPr>
              <a:t> </a:t>
            </a:r>
            <a:r>
              <a:rPr kumimoji="1" lang="ja-JP" altLang="en-US" sz="4000" dirty="0" smtClean="0">
                <a:solidFill>
                  <a:srgbClr val="000000"/>
                </a:solidFill>
              </a:rPr>
              <a:t>どういうルールに変えれば勝てるのか？</a:t>
            </a:r>
            <a:endParaRPr kumimoji="1" lang="ja-JP" altLang="en-US" sz="4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639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モデル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通常対戦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794" y="1423581"/>
            <a:ext cx="58610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塊の質量増加の式</a:t>
            </a:r>
            <a:endParaRPr lang="en-US" altLang="ja-JP" sz="4000" dirty="0" smtClean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641" y="2510631"/>
            <a:ext cx="3644900" cy="10795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-41865" y="3710230"/>
            <a:ext cx="10563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dirty="0" smtClean="0"/>
              <a:t>（</a:t>
            </a:r>
            <a:r>
              <a:rPr lang="en-US" altLang="ja-JP" sz="2300" dirty="0" smtClean="0"/>
              <a:t>m : </a:t>
            </a:r>
            <a:r>
              <a:rPr lang="ja-JP" altLang="en-US" sz="2300" dirty="0" smtClean="0"/>
              <a:t>塊の質量</a:t>
            </a:r>
            <a:r>
              <a:rPr lang="en-US" altLang="ja-JP" sz="2300" dirty="0" smtClean="0"/>
              <a:t>   R : </a:t>
            </a:r>
            <a:r>
              <a:rPr lang="ja-JP" altLang="en-US" sz="2300" dirty="0" smtClean="0"/>
              <a:t>塊の半径</a:t>
            </a:r>
            <a:r>
              <a:rPr lang="en-US" altLang="ja-JP" sz="2300" dirty="0" smtClean="0"/>
              <a:t>  v : </a:t>
            </a:r>
            <a:r>
              <a:rPr lang="ja-JP" altLang="en-US" sz="2300" dirty="0" smtClean="0"/>
              <a:t>塊の速さ</a:t>
            </a:r>
            <a:r>
              <a:rPr lang="en-US" altLang="ja-JP" sz="2300" dirty="0" smtClean="0"/>
              <a:t>  </a:t>
            </a:r>
            <a:r>
              <a:rPr lang="en-US" altLang="ja-JP" sz="2300" dirty="0" err="1" smtClean="0"/>
              <a:t>ρ</a:t>
            </a:r>
            <a:r>
              <a:rPr lang="en-US" altLang="ja-JP" sz="2300" dirty="0" smtClean="0"/>
              <a:t> : </a:t>
            </a:r>
            <a:r>
              <a:rPr lang="ja-JP" altLang="en-US" sz="2300" dirty="0" smtClean="0"/>
              <a:t>塊にくっつくバナナの密度</a:t>
            </a:r>
            <a:r>
              <a:rPr lang="en-US" altLang="ja-JP" sz="2300" dirty="0" smtClean="0"/>
              <a:t> </a:t>
            </a:r>
            <a:r>
              <a:rPr lang="ja-JP" altLang="en-US" sz="2300" dirty="0" smtClean="0"/>
              <a:t>）</a:t>
            </a:r>
            <a:endParaRPr lang="en-US" altLang="ja-JP" sz="2300" dirty="0" smtClean="0"/>
          </a:p>
        </p:txBody>
      </p:sp>
      <p:pic>
        <p:nvPicPr>
          <p:cNvPr id="9" name="図 8" descr="food_vegetablefruits_ca_0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968" y="4321362"/>
            <a:ext cx="1038032" cy="1038032"/>
          </a:xfrm>
          <a:prstGeom prst="rect">
            <a:avLst/>
          </a:prstGeom>
        </p:spPr>
      </p:pic>
      <p:pic>
        <p:nvPicPr>
          <p:cNvPr id="10" name="図 9" descr="food_vegetablefruits_ca_0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750" y="5274530"/>
            <a:ext cx="1038032" cy="1038032"/>
          </a:xfrm>
          <a:prstGeom prst="rect">
            <a:avLst/>
          </a:prstGeom>
        </p:spPr>
      </p:pic>
      <p:pic>
        <p:nvPicPr>
          <p:cNvPr id="11" name="図 10" descr="food_vegetablefruits_ca_0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959" y="5878410"/>
            <a:ext cx="1038032" cy="1038032"/>
          </a:xfrm>
          <a:prstGeom prst="rect">
            <a:avLst/>
          </a:prstGeom>
        </p:spPr>
      </p:pic>
      <p:pic>
        <p:nvPicPr>
          <p:cNvPr id="12" name="図 11" descr="food_vegetablefruits_ca_0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885" y="4219925"/>
            <a:ext cx="1038032" cy="1038032"/>
          </a:xfrm>
          <a:prstGeom prst="rect">
            <a:avLst/>
          </a:prstGeom>
        </p:spPr>
      </p:pic>
      <p:pic>
        <p:nvPicPr>
          <p:cNvPr id="13" name="図 12" descr="food_vegetablefruits_ca_0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998" y="4442109"/>
            <a:ext cx="1038032" cy="1038032"/>
          </a:xfrm>
          <a:prstGeom prst="rect">
            <a:avLst/>
          </a:prstGeom>
        </p:spPr>
      </p:pic>
      <p:pic>
        <p:nvPicPr>
          <p:cNvPr id="14" name="図 13" descr="food_vegetablefruits_ca_0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718" y="5524628"/>
            <a:ext cx="1038032" cy="1038032"/>
          </a:xfrm>
          <a:prstGeom prst="rect">
            <a:avLst/>
          </a:prstGeom>
        </p:spPr>
      </p:pic>
      <p:sp>
        <p:nvSpPr>
          <p:cNvPr id="15" name="円/楕円 14"/>
          <p:cNvSpPr/>
          <p:nvPr/>
        </p:nvSpPr>
        <p:spPr>
          <a:xfrm>
            <a:off x="574249" y="4950226"/>
            <a:ext cx="1116398" cy="111639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</a:endParaRPr>
          </a:p>
        </p:txBody>
      </p:sp>
      <p:sp>
        <p:nvSpPr>
          <p:cNvPr id="16" name="円柱 15"/>
          <p:cNvSpPr/>
          <p:nvPr/>
        </p:nvSpPr>
        <p:spPr>
          <a:xfrm rot="5400000">
            <a:off x="6818741" y="1143782"/>
            <a:ext cx="1214083" cy="1761796"/>
          </a:xfrm>
          <a:prstGeom prst="can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7" name="右矢印 16"/>
          <p:cNvSpPr/>
          <p:nvPr/>
        </p:nvSpPr>
        <p:spPr>
          <a:xfrm>
            <a:off x="2163022" y="5359394"/>
            <a:ext cx="1479227" cy="3489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51446" y="5762802"/>
            <a:ext cx="823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/>
              <a:t>v</a:t>
            </a:r>
            <a:endParaRPr kumimoji="1" lang="ja-JP" altLang="en-US" sz="3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993528" y="2672170"/>
            <a:ext cx="94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/>
              <a:t>v×</a:t>
            </a:r>
            <a:r>
              <a:rPr kumimoji="1" lang="en-US" altLang="ja-JP" sz="2400" dirty="0" err="1" smtClean="0"/>
              <a:t>dt</a:t>
            </a:r>
            <a:endParaRPr kumimoji="1" lang="ja-JP" altLang="en-US" sz="2400" dirty="0"/>
          </a:p>
        </p:txBody>
      </p:sp>
      <p:cxnSp>
        <p:nvCxnSpPr>
          <p:cNvPr id="21" name="直線コネクタ 20"/>
          <p:cNvCxnSpPr/>
          <p:nvPr/>
        </p:nvCxnSpPr>
        <p:spPr>
          <a:xfrm flipV="1">
            <a:off x="8153176" y="876945"/>
            <a:ext cx="307009" cy="1254522"/>
          </a:xfrm>
          <a:prstGeom prst="line">
            <a:avLst/>
          </a:prstGeom>
          <a:ln>
            <a:solidFill>
              <a:schemeClr val="tx1"/>
            </a:solidFill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8181086" y="415280"/>
            <a:ext cx="94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πR</a:t>
            </a:r>
            <a:r>
              <a:rPr lang="en-US" altLang="ja-JP" sz="2400" baseline="30000" dirty="0" smtClean="0"/>
              <a:t>2</a:t>
            </a:r>
            <a:endParaRPr kumimoji="1" lang="ja-JP" altLang="en-US" sz="2400" baseline="30000" dirty="0"/>
          </a:p>
        </p:txBody>
      </p:sp>
      <p:cxnSp>
        <p:nvCxnSpPr>
          <p:cNvPr id="24" name="直線コネクタ 23"/>
          <p:cNvCxnSpPr/>
          <p:nvPr/>
        </p:nvCxnSpPr>
        <p:spPr>
          <a:xfrm flipV="1">
            <a:off x="7844782" y="2631722"/>
            <a:ext cx="252294" cy="271281"/>
          </a:xfrm>
          <a:prstGeom prst="line">
            <a:avLst/>
          </a:prstGeom>
          <a:ln>
            <a:solidFill>
              <a:schemeClr val="tx1"/>
            </a:solidFill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19" idx="1"/>
          </p:cNvCxnSpPr>
          <p:nvPr/>
        </p:nvCxnSpPr>
        <p:spPr>
          <a:xfrm flipH="1" flipV="1">
            <a:off x="6666711" y="2647068"/>
            <a:ext cx="326817" cy="255935"/>
          </a:xfrm>
          <a:prstGeom prst="line">
            <a:avLst/>
          </a:prstGeom>
          <a:ln>
            <a:solidFill>
              <a:schemeClr val="tx1"/>
            </a:solidFill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498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モデル</a:t>
            </a:r>
            <a:r>
              <a:rPr lang="en-US" altLang="ja-JP" dirty="0"/>
              <a:t> (</a:t>
            </a:r>
            <a:r>
              <a:rPr lang="ja-JP" altLang="en-US" dirty="0"/>
              <a:t>通常対戦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269" y="1417638"/>
            <a:ext cx="7020609" cy="1106456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>
          <a:xfrm flipV="1">
            <a:off x="3370884" y="2196110"/>
            <a:ext cx="480690" cy="60014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107522" y="2524094"/>
            <a:ext cx="2553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err="1" smtClean="0"/>
              <a:t>ρ</a:t>
            </a:r>
            <a:r>
              <a:rPr lang="en-US" altLang="ja-JP" sz="2400" dirty="0" smtClean="0"/>
              <a:t>’</a:t>
            </a:r>
            <a:r>
              <a:rPr kumimoji="1" lang="en-US" altLang="ja-JP" sz="2400" dirty="0" smtClean="0"/>
              <a:t> : </a:t>
            </a:r>
            <a:r>
              <a:rPr kumimoji="1" lang="ja-JP" altLang="en-US" sz="2400" dirty="0" smtClean="0"/>
              <a:t>塊の密度</a:t>
            </a:r>
            <a:r>
              <a:rPr kumimoji="1" lang="en-US" altLang="ja-JP" sz="2400" dirty="0" smtClean="0"/>
              <a:t>  </a:t>
            </a:r>
            <a:endParaRPr kumimoji="1" lang="ja-JP" altLang="en-US" sz="2400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1447" y="3183603"/>
            <a:ext cx="2079292" cy="58026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4001" y="4719812"/>
            <a:ext cx="2705100" cy="1066800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1221320" y="5819481"/>
            <a:ext cx="29969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 smtClean="0"/>
              <a:t>塊にくっつくバナナの密度</a:t>
            </a:r>
            <a:endParaRPr lang="ja-JP" altLang="en-US" sz="2000" dirty="0"/>
          </a:p>
        </p:txBody>
      </p:sp>
      <p:sp>
        <p:nvSpPr>
          <p:cNvPr id="19" name="円/楕円 18"/>
          <p:cNvSpPr/>
          <p:nvPr/>
        </p:nvSpPr>
        <p:spPr>
          <a:xfrm>
            <a:off x="3851574" y="4559187"/>
            <a:ext cx="692776" cy="69277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386161" y="4148833"/>
            <a:ext cx="27891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バナナの全質量</a:t>
            </a:r>
            <a:endParaRPr kumimoji="1" lang="ja-JP" altLang="en-US" sz="2400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7988" y="2706454"/>
            <a:ext cx="1991566" cy="75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844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モデル</a:t>
            </a:r>
            <a:r>
              <a:rPr lang="en-US" altLang="ja-JP" dirty="0"/>
              <a:t> (</a:t>
            </a:r>
            <a:r>
              <a:rPr lang="ja-JP" altLang="en-US" dirty="0"/>
              <a:t>通常対戦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146" y="1417638"/>
            <a:ext cx="3924300" cy="10795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82578" y="1673691"/>
            <a:ext cx="2476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>
                <a:solidFill>
                  <a:srgbClr val="3366FF"/>
                </a:solidFill>
              </a:rPr>
              <a:t>K </a:t>
            </a:r>
            <a:r>
              <a:rPr kumimoji="1" lang="ja-JP" altLang="en-US" sz="3600" dirty="0" smtClean="0"/>
              <a:t>君</a:t>
            </a:r>
            <a:endParaRPr kumimoji="1" lang="ja-JP" altLang="en-US" sz="3600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088" y="2947040"/>
            <a:ext cx="3822700" cy="10795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821065" y="3224308"/>
            <a:ext cx="2476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>
                <a:solidFill>
                  <a:srgbClr val="660066"/>
                </a:solidFill>
              </a:rPr>
              <a:t>Y</a:t>
            </a:r>
            <a:r>
              <a:rPr kumimoji="1" lang="en-US" altLang="ja-JP" sz="3600" dirty="0" smtClean="0">
                <a:solidFill>
                  <a:srgbClr val="3366FF"/>
                </a:solidFill>
              </a:rPr>
              <a:t> </a:t>
            </a:r>
            <a:r>
              <a:rPr kumimoji="1" lang="ja-JP" altLang="en-US" sz="3600" dirty="0" smtClean="0"/>
              <a:t>君</a:t>
            </a:r>
            <a:endParaRPr kumimoji="1" lang="ja-JP" altLang="en-US" sz="36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2267" y="4014220"/>
            <a:ext cx="4022751" cy="93604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564" y="5393934"/>
            <a:ext cx="2451100" cy="4572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2174" y="6112284"/>
            <a:ext cx="2400300" cy="4572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1317" y="5393934"/>
            <a:ext cx="2019300" cy="444500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1287631" y="4669277"/>
            <a:ext cx="24499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初期質量</a:t>
            </a:r>
            <a:endParaRPr kumimoji="1" lang="ja-JP" altLang="en-US" sz="3200" dirty="0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8568" y="6055800"/>
            <a:ext cx="19812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274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oooo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6" y="1353178"/>
            <a:ext cx="7280690" cy="511197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02443" y="274638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対戦結果</a:t>
            </a:r>
            <a:r>
              <a:rPr kumimoji="1" lang="en-US" altLang="ja-JP" dirty="0" smtClean="0"/>
              <a:t> (</a:t>
            </a:r>
            <a:r>
              <a:rPr kumimoji="1" lang="ja-JP" altLang="en-US" dirty="0" smtClean="0"/>
              <a:t>通常対戦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9775" y="3627687"/>
            <a:ext cx="178623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塊の質量</a:t>
            </a:r>
            <a:endParaRPr kumimoji="1" lang="ja-JP" altLang="en-US" sz="3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87831" y="6175641"/>
            <a:ext cx="128385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時間</a:t>
            </a:r>
            <a:endParaRPr kumimoji="1" lang="ja-JP" altLang="en-US" sz="3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80962" y="3232575"/>
            <a:ext cx="525996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008000"/>
                </a:solidFill>
              </a:rPr>
              <a:t>制限時間が短いと勝てる！</a:t>
            </a:r>
            <a:endParaRPr kumimoji="1" lang="ja-JP" altLang="en-US" sz="3200" dirty="0">
              <a:solidFill>
                <a:srgbClr val="008000"/>
              </a:solidFill>
            </a:endParaRPr>
          </a:p>
        </p:txBody>
      </p:sp>
      <p:sp>
        <p:nvSpPr>
          <p:cNvPr id="14" name="下矢印 13"/>
          <p:cNvSpPr/>
          <p:nvPr/>
        </p:nvSpPr>
        <p:spPr>
          <a:xfrm>
            <a:off x="4124579" y="3843007"/>
            <a:ext cx="449021" cy="64668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下矢印 14"/>
          <p:cNvSpPr/>
          <p:nvPr/>
        </p:nvSpPr>
        <p:spPr>
          <a:xfrm rot="10800000">
            <a:off x="7569215" y="4048249"/>
            <a:ext cx="449021" cy="64668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327114" y="4911470"/>
            <a:ext cx="5259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rgbClr val="008000"/>
                </a:solidFill>
              </a:rPr>
              <a:t>制限時間が長い</a:t>
            </a:r>
            <a:endParaRPr kumimoji="1" lang="en-US" altLang="ja-JP" sz="2000" dirty="0" smtClean="0">
              <a:solidFill>
                <a:srgbClr val="008000"/>
              </a:solidFill>
            </a:endParaRPr>
          </a:p>
          <a:p>
            <a:r>
              <a:rPr kumimoji="1" lang="ja-JP" altLang="en-US" sz="2000" dirty="0" smtClean="0">
                <a:solidFill>
                  <a:srgbClr val="008000"/>
                </a:solidFill>
              </a:rPr>
              <a:t>と逆転されてしまう・・・</a:t>
            </a:r>
            <a:endParaRPr kumimoji="1" lang="ja-JP" altLang="en-US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185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モデル</a:t>
            </a:r>
            <a:r>
              <a:rPr lang="en-US" altLang="ja-JP" dirty="0"/>
              <a:t> </a:t>
            </a:r>
            <a:r>
              <a:rPr lang="en-US" altLang="ja-JP" dirty="0" smtClean="0"/>
              <a:t>(</a:t>
            </a:r>
            <a:r>
              <a:rPr lang="ja-JP" altLang="en-US" dirty="0" smtClean="0"/>
              <a:t>俺ルール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7315" y="1456121"/>
            <a:ext cx="8839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バナナがバナナにくっつくわけないだろ！</a:t>
            </a:r>
            <a:endParaRPr kumimoji="1" lang="ja-JP" altLang="en-US" sz="3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2973" y="2763014"/>
            <a:ext cx="8839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塊がある大きさになったらそれ以上大きく</a:t>
            </a:r>
            <a:endParaRPr lang="en-US" altLang="ja-JP" sz="3600" dirty="0" smtClean="0"/>
          </a:p>
          <a:p>
            <a:r>
              <a:rPr kumimoji="1" lang="ja-JP" altLang="en-US" sz="3600" dirty="0" smtClean="0"/>
              <a:t>ならいとする</a:t>
            </a:r>
            <a:r>
              <a:rPr kumimoji="1" lang="en-US" altLang="ja-JP" sz="3600" dirty="0" smtClean="0"/>
              <a:t> </a:t>
            </a:r>
            <a:r>
              <a:rPr kumimoji="1" lang="ja-JP" altLang="en-US" sz="3600" dirty="0" smtClean="0"/>
              <a:t>（</a:t>
            </a:r>
            <a:r>
              <a:rPr kumimoji="1" lang="en-US" altLang="ja-JP" sz="3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K</a:t>
            </a:r>
            <a:r>
              <a:rPr kumimoji="1" lang="ja-JP" altLang="en-US" sz="36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君の俺ルール</a:t>
            </a:r>
            <a:r>
              <a:rPr kumimoji="1" lang="ja-JP" altLang="en-US" sz="3600" dirty="0" smtClean="0"/>
              <a:t>）</a:t>
            </a:r>
            <a:endParaRPr kumimoji="1" lang="ja-JP" altLang="en-US" sz="3600" dirty="0"/>
          </a:p>
        </p:txBody>
      </p:sp>
      <p:sp>
        <p:nvSpPr>
          <p:cNvPr id="6" name="下矢印 5"/>
          <p:cNvSpPr/>
          <p:nvPr/>
        </p:nvSpPr>
        <p:spPr>
          <a:xfrm>
            <a:off x="4124579" y="2077847"/>
            <a:ext cx="449021" cy="646683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5808555" y="4732155"/>
            <a:ext cx="1116398" cy="111639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</a:endParaRPr>
          </a:p>
        </p:txBody>
      </p:sp>
      <p:pic>
        <p:nvPicPr>
          <p:cNvPr id="8" name="図 7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386" y="4411156"/>
            <a:ext cx="1038032" cy="1038032"/>
          </a:xfrm>
          <a:prstGeom prst="rect">
            <a:avLst/>
          </a:prstGeom>
        </p:spPr>
      </p:pic>
      <p:pic>
        <p:nvPicPr>
          <p:cNvPr id="9" name="図 8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416" y="5698300"/>
            <a:ext cx="1038032" cy="1038032"/>
          </a:xfrm>
          <a:prstGeom prst="rect">
            <a:avLst/>
          </a:prstGeom>
        </p:spPr>
      </p:pic>
      <p:pic>
        <p:nvPicPr>
          <p:cNvPr id="10" name="図 9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400" y="5179284"/>
            <a:ext cx="1038032" cy="1038032"/>
          </a:xfrm>
          <a:prstGeom prst="rect">
            <a:avLst/>
          </a:prstGeom>
        </p:spPr>
      </p:pic>
      <p:pic>
        <p:nvPicPr>
          <p:cNvPr id="11" name="図 10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683" y="5449188"/>
            <a:ext cx="1038032" cy="1038032"/>
          </a:xfrm>
          <a:prstGeom prst="rect">
            <a:avLst/>
          </a:prstGeom>
        </p:spPr>
      </p:pic>
      <p:pic>
        <p:nvPicPr>
          <p:cNvPr id="12" name="図 11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699" y="4840378"/>
            <a:ext cx="1038032" cy="1038032"/>
          </a:xfrm>
          <a:prstGeom prst="rect">
            <a:avLst/>
          </a:prstGeom>
        </p:spPr>
      </p:pic>
      <p:pic>
        <p:nvPicPr>
          <p:cNvPr id="13" name="図 12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448" y="4141252"/>
            <a:ext cx="1038032" cy="1038032"/>
          </a:xfrm>
          <a:prstGeom prst="rect">
            <a:avLst/>
          </a:prstGeom>
        </p:spPr>
      </p:pic>
      <p:pic>
        <p:nvPicPr>
          <p:cNvPr id="14" name="図 13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667" y="3802346"/>
            <a:ext cx="1038032" cy="1038032"/>
          </a:xfrm>
          <a:prstGeom prst="rect">
            <a:avLst/>
          </a:prstGeom>
        </p:spPr>
      </p:pic>
      <p:pic>
        <p:nvPicPr>
          <p:cNvPr id="15" name="図 14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667" y="4660268"/>
            <a:ext cx="1038032" cy="1038032"/>
          </a:xfrm>
          <a:prstGeom prst="rect">
            <a:avLst/>
          </a:prstGeom>
        </p:spPr>
      </p:pic>
      <p:sp>
        <p:nvSpPr>
          <p:cNvPr id="16" name="円/楕円 15"/>
          <p:cNvSpPr/>
          <p:nvPr/>
        </p:nvSpPr>
        <p:spPr>
          <a:xfrm>
            <a:off x="1510779" y="4732155"/>
            <a:ext cx="1116398" cy="111639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0000"/>
              </a:solidFill>
            </a:endParaRPr>
          </a:p>
        </p:txBody>
      </p:sp>
      <p:pic>
        <p:nvPicPr>
          <p:cNvPr id="17" name="図 16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714" y="4321362"/>
            <a:ext cx="1038032" cy="1038032"/>
          </a:xfrm>
          <a:prstGeom prst="rect">
            <a:avLst/>
          </a:prstGeom>
        </p:spPr>
      </p:pic>
      <p:pic>
        <p:nvPicPr>
          <p:cNvPr id="18" name="図 17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730" y="4485022"/>
            <a:ext cx="1038032" cy="1038032"/>
          </a:xfrm>
          <a:prstGeom prst="rect">
            <a:avLst/>
          </a:prstGeom>
        </p:spPr>
      </p:pic>
      <p:pic>
        <p:nvPicPr>
          <p:cNvPr id="19" name="図 18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763" y="4703400"/>
            <a:ext cx="1038032" cy="1038032"/>
          </a:xfrm>
          <a:prstGeom prst="rect">
            <a:avLst/>
          </a:prstGeom>
        </p:spPr>
      </p:pic>
      <p:pic>
        <p:nvPicPr>
          <p:cNvPr id="20" name="図 19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714" y="4863456"/>
            <a:ext cx="1038032" cy="1038032"/>
          </a:xfrm>
          <a:prstGeom prst="rect">
            <a:avLst/>
          </a:prstGeom>
        </p:spPr>
      </p:pic>
      <p:pic>
        <p:nvPicPr>
          <p:cNvPr id="21" name="図 20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375" y="4930172"/>
            <a:ext cx="1038032" cy="1038032"/>
          </a:xfrm>
          <a:prstGeom prst="rect">
            <a:avLst/>
          </a:prstGeom>
        </p:spPr>
      </p:pic>
      <p:pic>
        <p:nvPicPr>
          <p:cNvPr id="22" name="図 21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98" y="5156438"/>
            <a:ext cx="1038032" cy="1038032"/>
          </a:xfrm>
          <a:prstGeom prst="rect">
            <a:avLst/>
          </a:prstGeom>
        </p:spPr>
      </p:pic>
      <p:pic>
        <p:nvPicPr>
          <p:cNvPr id="23" name="図 22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114" y="5329537"/>
            <a:ext cx="1038032" cy="1038032"/>
          </a:xfrm>
          <a:prstGeom prst="rect">
            <a:avLst/>
          </a:prstGeom>
        </p:spPr>
      </p:pic>
      <p:pic>
        <p:nvPicPr>
          <p:cNvPr id="24" name="図 23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746" y="4810230"/>
            <a:ext cx="1038032" cy="1038032"/>
          </a:xfrm>
          <a:prstGeom prst="rect">
            <a:avLst/>
          </a:prstGeom>
        </p:spPr>
      </p:pic>
      <p:pic>
        <p:nvPicPr>
          <p:cNvPr id="25" name="図 24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391" y="5313609"/>
            <a:ext cx="1038032" cy="1038032"/>
          </a:xfrm>
          <a:prstGeom prst="rect">
            <a:avLst/>
          </a:prstGeom>
        </p:spPr>
      </p:pic>
      <p:pic>
        <p:nvPicPr>
          <p:cNvPr id="26" name="図 25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795" y="5523054"/>
            <a:ext cx="1038032" cy="1038032"/>
          </a:xfrm>
          <a:prstGeom prst="rect">
            <a:avLst/>
          </a:prstGeom>
        </p:spPr>
      </p:pic>
      <p:pic>
        <p:nvPicPr>
          <p:cNvPr id="27" name="図 26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391" y="4118406"/>
            <a:ext cx="1038032" cy="1038032"/>
          </a:xfrm>
          <a:prstGeom prst="rect">
            <a:avLst/>
          </a:prstGeom>
        </p:spPr>
      </p:pic>
      <p:pic>
        <p:nvPicPr>
          <p:cNvPr id="28" name="図 27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375" y="3963343"/>
            <a:ext cx="1038032" cy="1038032"/>
          </a:xfrm>
          <a:prstGeom prst="rect">
            <a:avLst/>
          </a:prstGeom>
        </p:spPr>
      </p:pic>
      <p:pic>
        <p:nvPicPr>
          <p:cNvPr id="29" name="図 28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098" y="4213139"/>
            <a:ext cx="1038032" cy="1038032"/>
          </a:xfrm>
          <a:prstGeom prst="rect">
            <a:avLst/>
          </a:prstGeom>
        </p:spPr>
      </p:pic>
      <p:pic>
        <p:nvPicPr>
          <p:cNvPr id="30" name="図 29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00" y="4485022"/>
            <a:ext cx="1038032" cy="1038032"/>
          </a:xfrm>
          <a:prstGeom prst="rect">
            <a:avLst/>
          </a:prstGeom>
        </p:spPr>
      </p:pic>
      <p:pic>
        <p:nvPicPr>
          <p:cNvPr id="31" name="図 30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42" y="5004038"/>
            <a:ext cx="1038032" cy="1038032"/>
          </a:xfrm>
          <a:prstGeom prst="rect">
            <a:avLst/>
          </a:prstGeom>
        </p:spPr>
      </p:pic>
      <p:pic>
        <p:nvPicPr>
          <p:cNvPr id="32" name="図 31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44" y="5540530"/>
            <a:ext cx="1038032" cy="1038032"/>
          </a:xfrm>
          <a:prstGeom prst="rect">
            <a:avLst/>
          </a:prstGeom>
        </p:spPr>
      </p:pic>
      <p:pic>
        <p:nvPicPr>
          <p:cNvPr id="33" name="図 32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060" y="5741432"/>
            <a:ext cx="1038032" cy="1038032"/>
          </a:xfrm>
          <a:prstGeom prst="rect">
            <a:avLst/>
          </a:prstGeom>
        </p:spPr>
      </p:pic>
      <p:pic>
        <p:nvPicPr>
          <p:cNvPr id="34" name="図 33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09" y="3825424"/>
            <a:ext cx="1038032" cy="1038032"/>
          </a:xfrm>
          <a:prstGeom prst="rect">
            <a:avLst/>
          </a:prstGeom>
        </p:spPr>
      </p:pic>
      <p:pic>
        <p:nvPicPr>
          <p:cNvPr id="35" name="図 34" descr="food_vegetablefruits_ca_0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44" y="3961776"/>
            <a:ext cx="1038032" cy="1038032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3486005" y="5730089"/>
            <a:ext cx="827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❌</a:t>
            </a:r>
            <a:endParaRPr kumimoji="1" lang="ja-JP" altLang="en-US" sz="48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322772" y="5698300"/>
            <a:ext cx="993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 smtClean="0"/>
              <a:t>⭕️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40094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モデル</a:t>
            </a:r>
            <a:r>
              <a:rPr lang="en-US" altLang="ja-JP" dirty="0"/>
              <a:t> (</a:t>
            </a:r>
            <a:r>
              <a:rPr lang="ja-JP" altLang="en-US" dirty="0"/>
              <a:t>俺ルール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792" y="1591065"/>
            <a:ext cx="5975259" cy="1312667"/>
          </a:xfrm>
          <a:prstGeom prst="rect">
            <a:avLst/>
          </a:prstGeom>
        </p:spPr>
      </p:pic>
      <p:cxnSp>
        <p:nvCxnSpPr>
          <p:cNvPr id="6" name="直線コネクタ 5"/>
          <p:cNvCxnSpPr/>
          <p:nvPr/>
        </p:nvCxnSpPr>
        <p:spPr>
          <a:xfrm flipV="1">
            <a:off x="4041193" y="3104299"/>
            <a:ext cx="2848078" cy="128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181638" y="3335196"/>
            <a:ext cx="57218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ある質量を越えると塊が大きくならない</a:t>
            </a:r>
            <a:endParaRPr kumimoji="1" lang="ja-JP" altLang="en-US" sz="2400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564" y="5393934"/>
            <a:ext cx="2451100" cy="4572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174" y="6112284"/>
            <a:ext cx="2400300" cy="4572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1317" y="5393934"/>
            <a:ext cx="2019300" cy="44450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287631" y="4669277"/>
            <a:ext cx="24499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初期質量</a:t>
            </a:r>
            <a:endParaRPr kumimoji="1" lang="ja-JP" altLang="en-US" sz="3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48152" y="4071299"/>
            <a:ext cx="5229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初期質量と速さを変えずに再計算</a:t>
            </a:r>
            <a:endParaRPr kumimoji="1" lang="ja-JP" altLang="en-US" sz="2800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6303" y="5654668"/>
            <a:ext cx="2400300" cy="4445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0898" y="6031142"/>
            <a:ext cx="19812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20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ドラゴン">
  <a:themeElements>
    <a:clrScheme name="ドラゴン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ドラゴン">
      <a:majorFont>
        <a:latin typeface="Harrington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ドラゴン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ドラゴン.thmx</Template>
  <TotalTime>4694</TotalTime>
  <Words>379</Words>
  <Application>Microsoft Macintosh PowerPoint</Application>
  <PresentationFormat>画面に合わせる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ドラゴン</vt:lpstr>
      <vt:lpstr>塊魂 (対戦ver)の考察</vt:lpstr>
      <vt:lpstr>塊魂</vt:lpstr>
      <vt:lpstr>塊魂 (対戦ver)の考察</vt:lpstr>
      <vt:lpstr>モデル (通常対戦)</vt:lpstr>
      <vt:lpstr>モデル (通常対戦)</vt:lpstr>
      <vt:lpstr>モデル (通常対戦)</vt:lpstr>
      <vt:lpstr>対戦結果 (通常対戦)</vt:lpstr>
      <vt:lpstr>モデル (俺ルール)</vt:lpstr>
      <vt:lpstr>モデル (俺ルール)</vt:lpstr>
      <vt:lpstr>対戦結果 (俺ルール)</vt:lpstr>
      <vt:lpstr>まとめ</vt:lpstr>
      <vt:lpstr>結論</vt:lpstr>
      <vt:lpstr>課題</vt:lpstr>
      <vt:lpstr>おまけ</vt:lpstr>
    </vt:vector>
  </TitlesOfParts>
  <Company>東京工業大学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塊魂</dc:title>
  <dc:creator>竹石 陽</dc:creator>
  <cp:lastModifiedBy>竹石 陽</cp:lastModifiedBy>
  <cp:revision>41</cp:revision>
  <dcterms:created xsi:type="dcterms:W3CDTF">2015-11-10T03:51:08Z</dcterms:created>
  <dcterms:modified xsi:type="dcterms:W3CDTF">2015-11-13T10:05:40Z</dcterms:modified>
</cp:coreProperties>
</file>